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4" r:id="rId6"/>
    <p:sldId id="265" r:id="rId7"/>
    <p:sldId id="260" r:id="rId8"/>
    <p:sldId id="272" r:id="rId9"/>
    <p:sldId id="261" r:id="rId10"/>
    <p:sldId id="263" r:id="rId11"/>
    <p:sldId id="268" r:id="rId12"/>
    <p:sldId id="269" r:id="rId13"/>
    <p:sldId id="266" r:id="rId14"/>
    <p:sldId id="270" r:id="rId15"/>
    <p:sldId id="271" r:id="rId16"/>
    <p:sldId id="26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506" autoAdjust="0"/>
    <p:restoredTop sz="74403" autoAdjust="0"/>
  </p:normalViewPr>
  <p:slideViewPr>
    <p:cSldViewPr>
      <p:cViewPr varScale="1">
        <p:scale>
          <a:sx n="72" d="100"/>
          <a:sy n="72" d="100"/>
        </p:scale>
        <p:origin x="-7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3AC52-6F29-495A-A43C-790DC54B438F}" type="datetimeFigureOut">
              <a:rPr lang="en-US" smtClean="0"/>
              <a:t>2/11/14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8B4D2-6E81-4638-89AE-1A523F816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58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Necessary functions:</a:t>
            </a:r>
            <a:r>
              <a:rPr lang="en-US" baseline="0" dirty="0" smtClean="0"/>
              <a:t> metabolize to produce energy, expel waste, reproduce, grow, respond to stimuli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8B4D2-6E81-4638-89AE-1A523F816AD6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influences</a:t>
            </a:r>
            <a:r>
              <a:rPr lang="en-US" baseline="0" dirty="0" smtClean="0"/>
              <a:t> on science and/or technology resulted from these discoveries/observations?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Schleiden’s</a:t>
            </a:r>
            <a:r>
              <a:rPr lang="en-US" baseline="0" dirty="0" smtClean="0"/>
              <a:t> and Schwann’s work was a foundation for the development of the cell theory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8B4D2-6E81-4638-89AE-1A523F816AD6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FD560B2-1A5D-4EA6-9688-0A1E1676A98F}" type="datetimeFigureOut">
              <a:rPr lang="en-US" smtClean="0"/>
              <a:t>2/11/14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DAB0C79-852A-4C05-B41C-EE3F6DD5DF8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560B2-1A5D-4EA6-9688-0A1E1676A98F}" type="datetimeFigureOut">
              <a:rPr lang="en-US" smtClean="0"/>
              <a:t>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0C79-852A-4C05-B41C-EE3F6DD5DF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560B2-1A5D-4EA6-9688-0A1E1676A98F}" type="datetimeFigureOut">
              <a:rPr lang="en-US" smtClean="0"/>
              <a:t>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0C79-852A-4C05-B41C-EE3F6DD5DF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FD560B2-1A5D-4EA6-9688-0A1E1676A98F}" type="datetimeFigureOut">
              <a:rPr lang="en-US" smtClean="0"/>
              <a:t>2/11/14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DAB0C79-852A-4C05-B41C-EE3F6DD5DF8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FD560B2-1A5D-4EA6-9688-0A1E1676A98F}" type="datetimeFigureOut">
              <a:rPr lang="en-US" smtClean="0"/>
              <a:t>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DAB0C79-852A-4C05-B41C-EE3F6DD5DF8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560B2-1A5D-4EA6-9688-0A1E1676A98F}" type="datetimeFigureOut">
              <a:rPr lang="en-US" smtClean="0"/>
              <a:t>2/11/14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0C79-852A-4C05-B41C-EE3F6DD5DF8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560B2-1A5D-4EA6-9688-0A1E1676A98F}" type="datetimeFigureOut">
              <a:rPr lang="en-US" smtClean="0"/>
              <a:t>2/11/14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0C79-852A-4C05-B41C-EE3F6DD5DF8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FD560B2-1A5D-4EA6-9688-0A1E1676A98F}" type="datetimeFigureOut">
              <a:rPr lang="en-US" smtClean="0"/>
              <a:t>2/11/14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DAB0C79-852A-4C05-B41C-EE3F6DD5DF8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560B2-1A5D-4EA6-9688-0A1E1676A98F}" type="datetimeFigureOut">
              <a:rPr lang="en-US" smtClean="0"/>
              <a:t>2/11/14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0C79-852A-4C05-B41C-EE3F6DD5DF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FD560B2-1A5D-4EA6-9688-0A1E1676A98F}" type="datetimeFigureOut">
              <a:rPr lang="en-US" smtClean="0"/>
              <a:t>2/11/14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DAB0C79-852A-4C05-B41C-EE3F6DD5DF87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FD560B2-1A5D-4EA6-9688-0A1E1676A98F}" type="datetimeFigureOut">
              <a:rPr lang="en-US" smtClean="0"/>
              <a:t>2/11/14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DAB0C79-852A-4C05-B41C-EE3F6DD5DF8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FD560B2-1A5D-4EA6-9688-0A1E1676A98F}" type="datetimeFigureOut">
              <a:rPr lang="en-US" smtClean="0"/>
              <a:t>2/11/14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DAB0C79-852A-4C05-B41C-EE3F6DD5DF8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/>
              <a:t>Intro  to Cells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Round organelle, usually near the center of a cell</a:t>
            </a:r>
          </a:p>
          <a:p>
            <a:endParaRPr lang="en-US" dirty="0"/>
          </a:p>
          <a:p>
            <a:r>
              <a:rPr lang="en-US" dirty="0" smtClean="0"/>
              <a:t>Functions:</a:t>
            </a:r>
          </a:p>
          <a:p>
            <a:pPr lvl="1"/>
            <a:r>
              <a:rPr lang="en-US" dirty="0" smtClean="0"/>
              <a:t>Houses DNA, our genetic material</a:t>
            </a:r>
          </a:p>
          <a:p>
            <a:pPr lvl="1"/>
            <a:r>
              <a:rPr lang="en-US" dirty="0" smtClean="0"/>
              <a:t>Think of it as the control center of the cell, it directs all of the activities in the cell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Cytoplasm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Jelly-like liquid that fills up the cell, other organelles float in the cytoplasm</a:t>
            </a:r>
          </a:p>
          <a:p>
            <a:endParaRPr lang="en-US" dirty="0"/>
          </a:p>
          <a:p>
            <a:r>
              <a:rPr lang="en-US" dirty="0" smtClean="0"/>
              <a:t>Functions:</a:t>
            </a:r>
          </a:p>
          <a:p>
            <a:pPr lvl="1"/>
            <a:r>
              <a:rPr lang="en-US" dirty="0" smtClean="0"/>
              <a:t>Gives the cell shape and support</a:t>
            </a:r>
          </a:p>
          <a:p>
            <a:pPr lvl="1"/>
            <a:r>
              <a:rPr lang="en-US" dirty="0" smtClean="0"/>
              <a:t>Helps move things around inside the 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286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Mitochondria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Shaped like a kidney-bean </a:t>
            </a:r>
          </a:p>
          <a:p>
            <a:endParaRPr lang="en-US" dirty="0"/>
          </a:p>
          <a:p>
            <a:r>
              <a:rPr lang="en-US" dirty="0"/>
              <a:t>I</a:t>
            </a:r>
            <a:r>
              <a:rPr lang="en-US" dirty="0" smtClean="0"/>
              <a:t>t has two membranes, the inside membrane is folded</a:t>
            </a:r>
          </a:p>
          <a:p>
            <a:endParaRPr lang="en-US" dirty="0"/>
          </a:p>
          <a:p>
            <a:r>
              <a:rPr lang="en-US" dirty="0" smtClean="0"/>
              <a:t>Functions:</a:t>
            </a:r>
          </a:p>
          <a:p>
            <a:pPr lvl="1"/>
            <a:r>
              <a:rPr lang="en-US" dirty="0" smtClean="0"/>
              <a:t>Produces energy the cell needs to function</a:t>
            </a:r>
          </a:p>
          <a:p>
            <a:endParaRPr lang="en-US" dirty="0" smtClean="0"/>
          </a:p>
          <a:p>
            <a:r>
              <a:rPr lang="en-US" dirty="0" smtClean="0"/>
              <a:t>Cells that need more energy will have more mitochondria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676400"/>
            <a:ext cx="37592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89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Wall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r>
              <a:rPr lang="en-US" dirty="0" smtClean="0"/>
              <a:t>Thick layer of cellulose that surrounds plant cells</a:t>
            </a:r>
          </a:p>
          <a:p>
            <a:endParaRPr lang="en-US" dirty="0" smtClean="0"/>
          </a:p>
          <a:p>
            <a:r>
              <a:rPr lang="en-US" dirty="0" smtClean="0"/>
              <a:t>Functions: </a:t>
            </a:r>
          </a:p>
          <a:p>
            <a:pPr lvl="1"/>
            <a:r>
              <a:rPr lang="en-US" dirty="0" smtClean="0"/>
              <a:t>Gives </a:t>
            </a:r>
            <a:r>
              <a:rPr lang="en-US" dirty="0"/>
              <a:t>rigid structure and protection to the cell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341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Chloroplast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581400" cy="4572000"/>
          </a:xfrm>
        </p:spPr>
        <p:txBody>
          <a:bodyPr>
            <a:normAutofit/>
          </a:bodyPr>
          <a:lstStyle/>
          <a:p>
            <a:r>
              <a:rPr lang="en-US" dirty="0"/>
              <a:t>Two membranes</a:t>
            </a:r>
          </a:p>
          <a:p>
            <a:endParaRPr lang="en-US" dirty="0" smtClean="0"/>
          </a:p>
          <a:p>
            <a:r>
              <a:rPr lang="en-US" dirty="0" smtClean="0"/>
              <a:t>Long, oval, green organelles filled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with chlorophyll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Functions:</a:t>
            </a:r>
          </a:p>
          <a:p>
            <a:pPr lvl="1"/>
            <a:r>
              <a:rPr lang="en-US" dirty="0" smtClean="0"/>
              <a:t>Captures energy from sunlight to produce glucose (food)</a:t>
            </a:r>
          </a:p>
          <a:p>
            <a:pPr lvl="1"/>
            <a:r>
              <a:rPr lang="en-US" dirty="0" smtClean="0"/>
              <a:t>Photosynthesis!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051" y="457200"/>
            <a:ext cx="537180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04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Sacs filled with fluid</a:t>
            </a:r>
          </a:p>
          <a:p>
            <a:endParaRPr lang="en-US" dirty="0"/>
          </a:p>
          <a:p>
            <a:r>
              <a:rPr lang="en-US" dirty="0" smtClean="0"/>
              <a:t>Larger in plant cells, usually only one</a:t>
            </a:r>
          </a:p>
          <a:p>
            <a:endParaRPr lang="en-US" dirty="0"/>
          </a:p>
          <a:p>
            <a:r>
              <a:rPr lang="en-US" dirty="0" smtClean="0"/>
              <a:t>Multiple smaller sacs in animal cells, not all animal cells have vacuoles.</a:t>
            </a:r>
          </a:p>
          <a:p>
            <a:endParaRPr lang="en-US" dirty="0"/>
          </a:p>
          <a:p>
            <a:r>
              <a:rPr lang="en-US" dirty="0" smtClean="0"/>
              <a:t>Functions:</a:t>
            </a:r>
          </a:p>
          <a:p>
            <a:pPr lvl="1"/>
            <a:r>
              <a:rPr lang="en-US" dirty="0" smtClean="0"/>
              <a:t>Stores water, food, and waste products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025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Cells are Special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complex organisms, like us, most cells are specialized to do a certain job. For example, red blood cells carry oxygen into our body and carbon dioxide out, while muscle cells are built to produce a lot of energy.</a:t>
            </a:r>
          </a:p>
          <a:p>
            <a:endParaRPr lang="en-US" dirty="0" smtClean="0"/>
          </a:p>
          <a:p>
            <a:r>
              <a:rPr lang="en-US" dirty="0" smtClean="0"/>
              <a:t>While there can be </a:t>
            </a:r>
          </a:p>
          <a:p>
            <a:pPr>
              <a:buNone/>
            </a:pPr>
            <a:r>
              <a:rPr lang="en-US" dirty="0" smtClean="0"/>
              <a:t>    many different functions </a:t>
            </a:r>
          </a:p>
          <a:p>
            <a:pPr>
              <a:buNone/>
            </a:pPr>
            <a:r>
              <a:rPr lang="en-US" dirty="0" smtClean="0"/>
              <a:t>    of specialized cells, </a:t>
            </a:r>
          </a:p>
          <a:p>
            <a:pPr>
              <a:buNone/>
            </a:pPr>
            <a:r>
              <a:rPr lang="en-US" dirty="0" smtClean="0"/>
              <a:t>    they all work together.</a:t>
            </a:r>
            <a:endParaRPr lang="en-US" dirty="0"/>
          </a:p>
        </p:txBody>
      </p:sp>
      <p:pic>
        <p:nvPicPr>
          <p:cNvPr id="4" name="Picture 3" descr="https://scontent-b-pao.xx.fbcdn.net/hphotos-ash3/t1/1781989_871167262912728_1924531279_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276600"/>
            <a:ext cx="36385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Cells?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Basic unit of structure and function of all life</a:t>
            </a:r>
          </a:p>
          <a:p>
            <a:pPr lvl="1"/>
            <a:r>
              <a:rPr lang="en-US" dirty="0" smtClean="0"/>
              <a:t>Perform necessary functions  of life</a:t>
            </a:r>
          </a:p>
          <a:p>
            <a:pPr lvl="1"/>
            <a:endParaRPr lang="en-US" dirty="0"/>
          </a:p>
          <a:p>
            <a:r>
              <a:rPr lang="en-US" dirty="0" smtClean="0"/>
              <a:t>All cells share certain structures:</a:t>
            </a:r>
          </a:p>
          <a:p>
            <a:pPr lvl="1"/>
            <a:r>
              <a:rPr lang="en-US" dirty="0" smtClean="0"/>
              <a:t>Cell membrane that separates a living cell from the outside environment and controls what enters/leaves the cell</a:t>
            </a:r>
          </a:p>
          <a:p>
            <a:pPr lvl="1"/>
            <a:r>
              <a:rPr lang="en-US" dirty="0" smtClean="0"/>
              <a:t>Cytoplasm is a jelly-like substance that fills up the cell and gives the cell support and shape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Discovering the Microscopic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1665: Robert Hooke coined the term “cell”</a:t>
            </a:r>
          </a:p>
          <a:p>
            <a:r>
              <a:rPr lang="en-US" dirty="0" smtClean="0"/>
              <a:t>1668: Francesco </a:t>
            </a:r>
            <a:r>
              <a:rPr lang="en-US" dirty="0" err="1" smtClean="0"/>
              <a:t>Redi</a:t>
            </a:r>
            <a:r>
              <a:rPr lang="en-US" dirty="0" smtClean="0"/>
              <a:t> performed experiments with flies, shows that living things can’t come from non-living matter</a:t>
            </a:r>
          </a:p>
          <a:p>
            <a:r>
              <a:rPr lang="en-US" dirty="0" smtClean="0"/>
              <a:t>1674: Anton van Leeuwenhoek discovered bacteria and other single celled organisms</a:t>
            </a:r>
          </a:p>
          <a:p>
            <a:r>
              <a:rPr lang="en-US" dirty="0" smtClean="0"/>
              <a:t>1839: </a:t>
            </a:r>
            <a:r>
              <a:rPr lang="en-US" dirty="0" err="1" smtClean="0"/>
              <a:t>Schleiden</a:t>
            </a:r>
            <a:r>
              <a:rPr lang="en-US" dirty="0" smtClean="0"/>
              <a:t> and Schwann determined that all plants and animals are composed of cells</a:t>
            </a:r>
          </a:p>
          <a:p>
            <a:r>
              <a:rPr lang="en-US" dirty="0" smtClean="0"/>
              <a:t>1850: Louis Pasteur’s experiments showed that cells only come from other living cells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Cell is the basic unit of all life</a:t>
            </a:r>
          </a:p>
          <a:p>
            <a:r>
              <a:rPr lang="en-US" dirty="0" smtClean="0"/>
              <a:t>Three principles:</a:t>
            </a:r>
          </a:p>
          <a:p>
            <a:pPr lvl="1"/>
            <a:r>
              <a:rPr lang="en-US" dirty="0" smtClean="0"/>
              <a:t>All living things are made of cells.</a:t>
            </a:r>
          </a:p>
          <a:p>
            <a:pPr lvl="1"/>
            <a:r>
              <a:rPr lang="en-US" dirty="0" smtClean="0"/>
              <a:t>Cells carry out the functions necessary for life.</a:t>
            </a:r>
          </a:p>
          <a:p>
            <a:pPr lvl="1"/>
            <a:r>
              <a:rPr lang="en-US" dirty="0" smtClean="0"/>
              <a:t>Cells only come from other living cells.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confluence.crbs.ucsd.edu/download/attachments/25821655/Animal%20Cell.jpg%3Fversion%3D1%26modificationDate%3D1297160683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6157" y="0"/>
            <a:ext cx="4573968" cy="3505200"/>
          </a:xfrm>
          <a:prstGeom prst="rect">
            <a:avLst/>
          </a:prstGeom>
          <a:noFill/>
        </p:spPr>
      </p:pic>
      <p:pic>
        <p:nvPicPr>
          <p:cNvPr id="17412" name="Picture 4" descr="https://confluence.crbs.ucsd.edu/download/attachments/25821655/Plant%20Cell.jpg%3Fversion%3D1%26modificationDate%3D1297160683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6189922" cy="3076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ulpbits.com/wp-content/uploads/2013/11/Plant-and-animal-Cell-Color-Worksheet.jpg"/>
          <p:cNvPicPr/>
          <p:nvPr/>
        </p:nvPicPr>
        <p:blipFill>
          <a:blip r:embed="rId2" cstate="print">
            <a:lum bright="-11000" contrast="52000"/>
          </a:blip>
          <a:srcRect l="2894" t="2564" r="3859" b="1049"/>
          <a:stretch>
            <a:fillRect/>
          </a:stretch>
        </p:blipFill>
        <p:spPr bwMode="auto">
          <a:xfrm rot="5400000">
            <a:off x="1916905" y="-180975"/>
            <a:ext cx="5064919" cy="695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Simple</a:t>
            </a:r>
            <a:endParaRPr lang="en-US" dirty="0"/>
          </a:p>
          <a:p>
            <a:r>
              <a:rPr lang="en-US" dirty="0" smtClean="0"/>
              <a:t>No organelles </a:t>
            </a:r>
          </a:p>
          <a:p>
            <a:r>
              <a:rPr lang="en-US" dirty="0" smtClean="0"/>
              <a:t>Most are unicellular (single-celled organisms)</a:t>
            </a:r>
          </a:p>
          <a:p>
            <a:r>
              <a:rPr lang="en-US" dirty="0" smtClean="0"/>
              <a:t>Example: bacteria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More complex</a:t>
            </a:r>
          </a:p>
          <a:p>
            <a:r>
              <a:rPr lang="en-US" dirty="0" smtClean="0"/>
              <a:t>Several organelles, each with their own structure and function</a:t>
            </a:r>
          </a:p>
          <a:p>
            <a:r>
              <a:rPr lang="en-US" dirty="0" smtClean="0"/>
              <a:t>Can be unicellular or multi-cellular</a:t>
            </a:r>
          </a:p>
          <a:p>
            <a:r>
              <a:rPr lang="en-US" dirty="0" smtClean="0"/>
              <a:t>Example: plants, animals, fungi, and </a:t>
            </a:r>
            <a:r>
              <a:rPr lang="en-US" dirty="0" err="1" smtClean="0"/>
              <a:t>protists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Prokaryotes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Eukaryotes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Organelles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Small structures inside of cells</a:t>
            </a:r>
          </a:p>
          <a:p>
            <a:r>
              <a:rPr lang="en-US" dirty="0" smtClean="0"/>
              <a:t>Like the organs in our body, organelles perform the work inside a cell</a:t>
            </a:r>
          </a:p>
          <a:p>
            <a:r>
              <a:rPr lang="en-US" dirty="0" smtClean="0"/>
              <a:t>Organelles are responsible for producing energy, building materials we need for life, transportation, and 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942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Membrane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All cells have a cell membrane</a:t>
            </a:r>
          </a:p>
          <a:p>
            <a:pPr lvl="1"/>
            <a:r>
              <a:rPr lang="en-US" dirty="0" smtClean="0"/>
              <a:t>Animal cells: outer boundary between the cell and the outside environment</a:t>
            </a:r>
          </a:p>
          <a:p>
            <a:pPr lvl="1"/>
            <a:r>
              <a:rPr lang="en-US" dirty="0" smtClean="0"/>
              <a:t>Plant cells: just underneath the cell wall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Functions:</a:t>
            </a:r>
          </a:p>
          <a:p>
            <a:pPr lvl="1"/>
            <a:r>
              <a:rPr lang="en-US" dirty="0" smtClean="0"/>
              <a:t>Supports and protects the cell</a:t>
            </a:r>
          </a:p>
          <a:p>
            <a:pPr lvl="1"/>
            <a:r>
              <a:rPr lang="en-US" dirty="0" smtClean="0"/>
              <a:t>Controls what passes in/out of the cell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1111</TotalTime>
  <Words>616</Words>
  <Application>Microsoft Macintosh PowerPoint</Application>
  <PresentationFormat>On-screen Show (4:3)</PresentationFormat>
  <Paragraphs>100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Oriel</vt:lpstr>
      <vt:lpstr>Intro  to Cells</vt:lpstr>
      <vt:lpstr>What are Cells?</vt:lpstr>
      <vt:lpstr>Discovering the Microscopic World</vt:lpstr>
      <vt:lpstr>Cell Theory</vt:lpstr>
      <vt:lpstr>PowerPoint Presentation</vt:lpstr>
      <vt:lpstr>PowerPoint Presentation</vt:lpstr>
      <vt:lpstr>Types of Cells</vt:lpstr>
      <vt:lpstr>Organelles</vt:lpstr>
      <vt:lpstr>Cell Membrane </vt:lpstr>
      <vt:lpstr>Nucleus</vt:lpstr>
      <vt:lpstr>Cytoplasm</vt:lpstr>
      <vt:lpstr>Mitochondria</vt:lpstr>
      <vt:lpstr>Cell Wall:</vt:lpstr>
      <vt:lpstr>Chloroplast</vt:lpstr>
      <vt:lpstr>Vacuole</vt:lpstr>
      <vt:lpstr>Cells are Special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Cells</dc:title>
  <dc:creator>Shaleia Mickel Rabins</dc:creator>
  <cp:lastModifiedBy>Teacher ICSD</cp:lastModifiedBy>
  <cp:revision>62</cp:revision>
  <dcterms:created xsi:type="dcterms:W3CDTF">2014-02-09T18:52:46Z</dcterms:created>
  <dcterms:modified xsi:type="dcterms:W3CDTF">2014-02-11T21:51:37Z</dcterms:modified>
</cp:coreProperties>
</file>