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9" r:id="rId2"/>
    <p:sldId id="540" r:id="rId3"/>
    <p:sldId id="537" r:id="rId4"/>
    <p:sldId id="543" r:id="rId5"/>
    <p:sldId id="545" r:id="rId6"/>
    <p:sldId id="561" r:id="rId7"/>
    <p:sldId id="564" r:id="rId8"/>
    <p:sldId id="536" r:id="rId9"/>
    <p:sldId id="563" r:id="rId10"/>
    <p:sldId id="566" r:id="rId11"/>
    <p:sldId id="565" r:id="rId12"/>
    <p:sldId id="567" r:id="rId13"/>
    <p:sldId id="5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00"/>
    <a:srgbClr val="FF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F4BC4-0EFD-CB42-8960-444080F877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88527-177A-3E48-A02F-F6F1A0B7E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3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D7C374-2E7D-F447-8AC5-653FE59CD1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08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CC9E2-B174-664A-900C-3AE78EC3B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1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F184D-947D-A143-BB1E-ED22ED8BB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6AADB-19C0-4746-ADF0-E9F193DBA7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25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B5FBC-2627-1941-BF4F-312100D47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29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D7EA86-DCF0-AF42-8976-304FD3405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39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9B5F09-FCD8-C34B-97E8-E776048AC3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E1505-1019-384E-AFE6-D8FBCBC6E8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797EC-3643-7C45-9405-2377C012D0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17C6A-71F1-1341-B958-8D2B08DA4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6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93B49-36F3-AA47-9B33-C18890101B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4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0AB11-090F-BF48-835A-5B688A256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5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A6F53-5BBF-3A43-BBE7-90AE49C5B3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7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9CE32-A0C8-B341-A487-8CFEB8C42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3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1E33A-DEE7-F94E-BBE3-3931D206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6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62C9B7-1D3B-B143-B8A8-773BA39F9C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9351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What are VARIABLE</a:t>
            </a:r>
            <a:r>
              <a:rPr lang="en-US" dirty="0">
                <a:solidFill>
                  <a:srgbClr val="FFFFFF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???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5859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7696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rgbClr val="FFFF00"/>
                </a:solidFill>
              </a:rPr>
              <a:t>A part of an investigation that can be </a:t>
            </a:r>
            <a:r>
              <a:rPr lang="en-US" sz="4000" u="sng" dirty="0" smtClean="0">
                <a:solidFill>
                  <a:srgbClr val="FFFF00"/>
                </a:solidFill>
              </a:rPr>
              <a:t>CHANGED</a:t>
            </a:r>
          </a:p>
          <a:p>
            <a:pPr algn="ctr">
              <a:spcBef>
                <a:spcPct val="50000"/>
              </a:spcBef>
            </a:pPr>
            <a:r>
              <a:rPr lang="en-US" sz="4000" u="sng" dirty="0" smtClean="0">
                <a:solidFill>
                  <a:srgbClr val="FFFF00"/>
                </a:solidFill>
              </a:rPr>
              <a:t>Variable = to VARY</a:t>
            </a:r>
            <a:endParaRPr lang="en-US" sz="4000" u="sng" dirty="0">
              <a:solidFill>
                <a:srgbClr val="FFFF00"/>
              </a:solidFill>
            </a:endParaRPr>
          </a:p>
        </p:txBody>
      </p:sp>
      <p:pic>
        <p:nvPicPr>
          <p:cNvPr id="505860" name="Picture 4" descr="PE07093_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3581400"/>
            <a:ext cx="1827213" cy="2884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Practice #5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752600"/>
            <a:ext cx="89916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Use this Hypothesis to identify the variables.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If </a:t>
            </a:r>
            <a:r>
              <a:rPr lang="en-US" dirty="0">
                <a:solidFill>
                  <a:srgbClr val="FFFF00"/>
                </a:solidFill>
              </a:rPr>
              <a:t>I </a:t>
            </a:r>
            <a:r>
              <a:rPr lang="en-US" dirty="0" smtClean="0">
                <a:solidFill>
                  <a:srgbClr val="FFFF00"/>
                </a:solidFill>
              </a:rPr>
              <a:t>increase the temperature of the water,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then the egg will cook faster.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IV: </a:t>
            </a:r>
            <a:r>
              <a:rPr lang="en-US" dirty="0" smtClean="0">
                <a:solidFill>
                  <a:srgbClr val="FFFFFF"/>
                </a:solidFill>
              </a:rPr>
              <a:t>_____________________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DV: ____________________</a:t>
            </a:r>
            <a:endParaRPr lang="en-US" dirty="0"/>
          </a:p>
        </p:txBody>
      </p:sp>
      <p:pic>
        <p:nvPicPr>
          <p:cNvPr id="4" name="Picture 3" descr="boilingegg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886200"/>
            <a:ext cx="2133600" cy="273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73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</a:rPr>
              <a:t>6. Read the following experiment and identify the Independent &amp; Dependent Variables.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Elizabeth wanted to test if increasing temperature affected how </a:t>
            </a:r>
            <a:r>
              <a:rPr lang="en-US" sz="2400" smtClean="0">
                <a:solidFill>
                  <a:srgbClr val="FFFF00"/>
                </a:solidFill>
              </a:rPr>
              <a:t>rotten canned milk </a:t>
            </a:r>
            <a:r>
              <a:rPr lang="en-US" sz="2400" dirty="0" smtClean="0">
                <a:solidFill>
                  <a:srgbClr val="FFFF00"/>
                </a:solidFill>
              </a:rPr>
              <a:t>gets. </a:t>
            </a:r>
            <a:r>
              <a:rPr lang="en-US" sz="2400" dirty="0" smtClean="0">
                <a:solidFill>
                  <a:srgbClr val="FFFF00"/>
                </a:solidFill>
              </a:rPr>
              <a:t>She left 1 can of milk in a fridge, placed 1 can at room temperature and placed 1 can in an oven that was turned on low heat. She then measured how rotten the milk was after 10 days.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1. Write a Hypothesis 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2. IV: ___________________________________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3. DV: __________________________________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4. Controlled Variable: ______________________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4038600"/>
            <a:ext cx="1150592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0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</a:rPr>
              <a:t>7. Read </a:t>
            </a:r>
            <a:r>
              <a:rPr lang="en-US" sz="3200" dirty="0">
                <a:solidFill>
                  <a:srgbClr val="FFFFFF"/>
                </a:solidFill>
              </a:rPr>
              <a:t>the following experiment and identify the Independent &amp; Dependent Variables.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1828800"/>
            <a:ext cx="8077200" cy="47244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Students of different ages were given the same jigsaw puzzle to put together.  They were timed to see how long it took to finish the puzzle.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1</a:t>
            </a:r>
            <a:r>
              <a:rPr lang="en-US" sz="2000" dirty="0">
                <a:solidFill>
                  <a:srgbClr val="FFFFFF"/>
                </a:solidFill>
              </a:rPr>
              <a:t>. Write a Hypothesis 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2</a:t>
            </a:r>
            <a:r>
              <a:rPr lang="en-US" sz="2000" dirty="0">
                <a:solidFill>
                  <a:srgbClr val="FFFFFF"/>
                </a:solidFill>
              </a:rPr>
              <a:t>. IV: ___________________________________</a:t>
            </a:r>
          </a:p>
          <a:p>
            <a:r>
              <a:rPr lang="en-US" sz="2000" dirty="0">
                <a:solidFill>
                  <a:srgbClr val="FFFFFF"/>
                </a:solidFill>
              </a:rPr>
              <a:t>3. DV: __________________________________</a:t>
            </a:r>
          </a:p>
          <a:p>
            <a:r>
              <a:rPr lang="en-US" sz="2000" dirty="0">
                <a:solidFill>
                  <a:srgbClr val="FFFFFF"/>
                </a:solidFill>
              </a:rPr>
              <a:t>4. Controlled Variable: ______________________</a:t>
            </a:r>
          </a:p>
          <a:p>
            <a:endParaRPr lang="en-US" dirty="0"/>
          </a:p>
        </p:txBody>
      </p:sp>
      <p:pic>
        <p:nvPicPr>
          <p:cNvPr id="6" name="Picture 5" descr="puzzle-piece-clip-art-3131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7232">
            <a:off x="6829631" y="3924443"/>
            <a:ext cx="221941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5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</a:rPr>
              <a:t>8. Read </a:t>
            </a:r>
            <a:r>
              <a:rPr lang="en-US" sz="3200" dirty="0">
                <a:solidFill>
                  <a:srgbClr val="FFFFFF"/>
                </a:solidFill>
              </a:rPr>
              <a:t>the following experiment and identify the Independent &amp; Dependent Variables.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An investigations was done to determine if a greater amount of soap in a soap and water mixture (with the same amount of water in each mixture) would produce larger bubbles when blown.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1. Write a Hypothesis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2. IV: ___________________________________</a:t>
            </a:r>
          </a:p>
          <a:p>
            <a:r>
              <a:rPr lang="en-US" sz="2400" dirty="0">
                <a:solidFill>
                  <a:srgbClr val="FFFFFF"/>
                </a:solidFill>
              </a:rPr>
              <a:t>3. DV: __________________________________</a:t>
            </a:r>
          </a:p>
          <a:p>
            <a:r>
              <a:rPr lang="en-US" sz="2400" dirty="0">
                <a:solidFill>
                  <a:srgbClr val="FFFFFF"/>
                </a:solidFill>
              </a:rPr>
              <a:t>4. Controlled Variable: ______________________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971800"/>
            <a:ext cx="1993836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1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3 </a:t>
            </a:r>
            <a:r>
              <a:rPr lang="en-US" b="1" dirty="0">
                <a:solidFill>
                  <a:schemeClr val="bg1"/>
                </a:solidFill>
              </a:rPr>
              <a:t>TYPES OF VARIABLES</a:t>
            </a:r>
            <a:r>
              <a:rPr lang="en-US" dirty="0"/>
              <a:t> </a:t>
            </a:r>
          </a:p>
        </p:txBody>
      </p:sp>
      <p:sp>
        <p:nvSpPr>
          <p:cNvPr id="506883" name="Text Box 3"/>
          <p:cNvSpPr txBox="1">
            <a:spLocks noChangeArrowheads="1"/>
          </p:cNvSpPr>
          <p:nvPr/>
        </p:nvSpPr>
        <p:spPr bwMode="auto">
          <a:xfrm>
            <a:off x="914400" y="2362200"/>
            <a:ext cx="7543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 Independent </a:t>
            </a:r>
            <a:r>
              <a:rPr lang="en-US" sz="4000" dirty="0">
                <a:solidFill>
                  <a:srgbClr val="FFFF00"/>
                </a:solidFill>
              </a:rPr>
              <a:t>Variable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 Dependent </a:t>
            </a:r>
            <a:r>
              <a:rPr lang="en-US" sz="4000" dirty="0">
                <a:solidFill>
                  <a:srgbClr val="FFFF00"/>
                </a:solidFill>
              </a:rPr>
              <a:t>Variable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 Controlled </a:t>
            </a:r>
            <a:r>
              <a:rPr lang="en-US" sz="4000" dirty="0">
                <a:solidFill>
                  <a:srgbClr val="FFFF00"/>
                </a:solidFill>
              </a:rPr>
              <a:t>Variable</a:t>
            </a:r>
          </a:p>
        </p:txBody>
      </p:sp>
      <p:pic>
        <p:nvPicPr>
          <p:cNvPr id="506884" name="Picture 4" descr="HM00372_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9738" y="4572000"/>
            <a:ext cx="1866900" cy="1939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Explain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INDEPENDENT VARIABLE</a:t>
            </a:r>
            <a:endParaRPr lang="en-US" dirty="0"/>
          </a:p>
        </p:txBody>
      </p:sp>
      <p:sp>
        <p:nvSpPr>
          <p:cNvPr id="503811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924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lvl="1" indent="0"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  <a:ea typeface="ＭＳ Ｐゴシック" charset="0"/>
              </a:rPr>
              <a:t>A. </a:t>
            </a:r>
            <a:r>
              <a:rPr lang="en-US" sz="3600" dirty="0" smtClean="0">
                <a:solidFill>
                  <a:srgbClr val="FFFF00"/>
                </a:solidFill>
                <a:ea typeface="ＭＳ Ｐゴシック" charset="0"/>
              </a:rPr>
              <a:t>The </a:t>
            </a:r>
            <a:r>
              <a:rPr lang="en-US" sz="3600" dirty="0">
                <a:solidFill>
                  <a:srgbClr val="FFFF00"/>
                </a:solidFill>
                <a:ea typeface="ＭＳ Ｐゴシック" charset="0"/>
              </a:rPr>
              <a:t>variable that </a:t>
            </a:r>
            <a:r>
              <a:rPr lang="en-US" sz="3600" dirty="0" smtClean="0">
                <a:solidFill>
                  <a:srgbClr val="FFFF00"/>
                </a:solidFill>
                <a:ea typeface="ＭＳ Ｐゴシック" charset="0"/>
              </a:rPr>
              <a:t>is changed by the scientists during an experiment.</a:t>
            </a:r>
          </a:p>
          <a:p>
            <a:pPr marL="457200" lvl="1" indent="0"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  <a:ea typeface="ＭＳ Ｐゴシック" charset="0"/>
              </a:rPr>
              <a:t>B. </a:t>
            </a:r>
            <a:r>
              <a:rPr lang="en-US" sz="3600" dirty="0" smtClean="0">
                <a:solidFill>
                  <a:srgbClr val="FFFF00"/>
                </a:solidFill>
                <a:ea typeface="ＭＳ Ｐゴシック" charset="0"/>
              </a:rPr>
              <a:t>The “I control” variable</a:t>
            </a:r>
            <a:endParaRPr lang="en-US" sz="3600" dirty="0">
              <a:solidFill>
                <a:srgbClr val="FFFF00"/>
              </a:solidFill>
              <a:ea typeface="ＭＳ Ｐゴシック" charset="0"/>
            </a:endParaRPr>
          </a:p>
          <a:p>
            <a:pPr marL="457200" lvl="1" indent="0"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  <a:ea typeface="ＭＳ Ｐゴシック" charset="0"/>
              </a:rPr>
              <a:t>C. </a:t>
            </a:r>
            <a:r>
              <a:rPr lang="en-US" sz="3600" dirty="0" smtClean="0">
                <a:solidFill>
                  <a:srgbClr val="FFFF00"/>
                </a:solidFill>
                <a:ea typeface="ＭＳ Ｐゴシック" charset="0"/>
              </a:rPr>
              <a:t>The </a:t>
            </a:r>
            <a:r>
              <a:rPr lang="en-US" sz="3600" dirty="0">
                <a:solidFill>
                  <a:srgbClr val="FFFF00"/>
                </a:solidFill>
                <a:ea typeface="ＭＳ Ｐゴシック" charset="0"/>
              </a:rPr>
              <a:t>variable that may </a:t>
            </a:r>
            <a:r>
              <a:rPr lang="en-US" sz="3600" dirty="0" smtClean="0">
                <a:solidFill>
                  <a:srgbClr val="FFFF00"/>
                </a:solidFill>
                <a:ea typeface="ＭＳ Ｐゴシック" charset="0"/>
              </a:rPr>
              <a:t>CAUSE </a:t>
            </a:r>
            <a:r>
              <a:rPr lang="en-US" sz="3600" dirty="0">
                <a:solidFill>
                  <a:srgbClr val="FFFF00"/>
                </a:solidFill>
                <a:ea typeface="ＭＳ Ｐゴシック" charset="0"/>
              </a:rPr>
              <a:t>a change in the dependent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DEPENDENT </a:t>
            </a:r>
            <a:r>
              <a:rPr lang="en-US" b="1" dirty="0">
                <a:solidFill>
                  <a:schemeClr val="bg1"/>
                </a:solidFill>
              </a:rPr>
              <a:t>VARIABLE</a:t>
            </a:r>
            <a:endParaRPr lang="en-US" dirty="0"/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914400" y="26670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990600" y="1295400"/>
            <a:ext cx="7620000" cy="452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</a:rPr>
              <a:t>A. </a:t>
            </a:r>
            <a:r>
              <a:rPr lang="en-US" sz="3600" dirty="0" smtClean="0">
                <a:solidFill>
                  <a:srgbClr val="FFFF00"/>
                </a:solidFill>
              </a:rPr>
              <a:t>The </a:t>
            </a:r>
            <a:r>
              <a:rPr lang="en-US" sz="3600" dirty="0">
                <a:solidFill>
                  <a:srgbClr val="FFFF00"/>
                </a:solidFill>
              </a:rPr>
              <a:t>variable that </a:t>
            </a:r>
            <a:r>
              <a:rPr lang="en-US" sz="3600" dirty="0" smtClean="0">
                <a:solidFill>
                  <a:srgbClr val="FFFF00"/>
                </a:solidFill>
              </a:rPr>
              <a:t>might </a:t>
            </a:r>
            <a:r>
              <a:rPr lang="en-US" sz="3600" dirty="0">
                <a:solidFill>
                  <a:srgbClr val="FFFF00"/>
                </a:solidFill>
              </a:rPr>
              <a:t>change because of </a:t>
            </a:r>
            <a:r>
              <a:rPr lang="en-US" sz="3600" dirty="0" smtClean="0">
                <a:solidFill>
                  <a:srgbClr val="FFFF00"/>
                </a:solidFill>
              </a:rPr>
              <a:t>what the scientist changes.</a:t>
            </a:r>
            <a:endParaRPr lang="en-US" sz="36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B. </a:t>
            </a:r>
            <a:r>
              <a:rPr lang="en-US" sz="3600" dirty="0" smtClean="0">
                <a:solidFill>
                  <a:srgbClr val="FFFF00"/>
                </a:solidFill>
              </a:rPr>
              <a:t>The </a:t>
            </a:r>
            <a:r>
              <a:rPr lang="en-US" sz="3600" dirty="0">
                <a:solidFill>
                  <a:srgbClr val="FFFF00"/>
                </a:solidFill>
              </a:rPr>
              <a:t>variable that is measured by </a:t>
            </a:r>
            <a:r>
              <a:rPr lang="en-US" sz="3600" dirty="0" smtClean="0">
                <a:solidFill>
                  <a:srgbClr val="FFFF00"/>
                </a:solidFill>
              </a:rPr>
              <a:t>scientists (EFFECT)</a:t>
            </a:r>
            <a:endParaRPr lang="en-US" sz="36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</a:rPr>
              <a:t>C. </a:t>
            </a:r>
            <a:r>
              <a:rPr lang="en-US" sz="3600" dirty="0" smtClean="0">
                <a:solidFill>
                  <a:srgbClr val="FFFF00"/>
                </a:solidFill>
              </a:rPr>
              <a:t>The </a:t>
            </a:r>
            <a:r>
              <a:rPr lang="en-US" sz="3600" dirty="0">
                <a:solidFill>
                  <a:srgbClr val="FFFF00"/>
                </a:solidFill>
              </a:rPr>
              <a:t>variable that may change because of the independent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Explain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CONTROLLED VARIABLE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(CONSTANT)</a:t>
            </a:r>
            <a:endParaRPr lang="en-US"/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609600" y="2743200"/>
            <a:ext cx="8001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</a:rPr>
              <a:t>A. </a:t>
            </a:r>
            <a:r>
              <a:rPr lang="en-US" sz="3600" dirty="0" smtClean="0">
                <a:solidFill>
                  <a:srgbClr val="FFFF00"/>
                </a:solidFill>
              </a:rPr>
              <a:t>Variable </a:t>
            </a:r>
            <a:r>
              <a:rPr lang="en-US" sz="3600" dirty="0">
                <a:solidFill>
                  <a:srgbClr val="FFFF00"/>
                </a:solidFill>
              </a:rPr>
              <a:t>that stays the same during an experiment</a:t>
            </a: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</a:rPr>
              <a:t>B. </a:t>
            </a:r>
            <a:r>
              <a:rPr lang="en-US" sz="3600" dirty="0" smtClean="0">
                <a:solidFill>
                  <a:srgbClr val="FFFF00"/>
                </a:solidFill>
              </a:rPr>
              <a:t>Variable </a:t>
            </a:r>
            <a:r>
              <a:rPr lang="en-US" sz="3600" dirty="0">
                <a:solidFill>
                  <a:srgbClr val="FFFF00"/>
                </a:solidFill>
              </a:rPr>
              <a:t>that is controlled by the scientist </a:t>
            </a: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FFFF"/>
                </a:solidFill>
              </a:rPr>
              <a:t>C. </a:t>
            </a:r>
            <a:r>
              <a:rPr lang="en-US" sz="3600" dirty="0" smtClean="0">
                <a:solidFill>
                  <a:srgbClr val="FFFF00"/>
                </a:solidFill>
              </a:rPr>
              <a:t>Variable </a:t>
            </a:r>
            <a:r>
              <a:rPr lang="en-US" sz="3600" dirty="0">
                <a:solidFill>
                  <a:srgbClr val="FFFF00"/>
                </a:solidFill>
              </a:rPr>
              <a:t>that is not allowed to change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2133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Remember…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Your Hypothesis can tell you what your variables are!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7432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Ex. If I drink Mountain Dew before bed,       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     then I will not sleep.</a:t>
            </a:r>
          </a:p>
          <a:p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IV: Drinking Mtn. Dew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DV: the amount of sleep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3" name="Picture 2" descr="mtn d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38600"/>
            <a:ext cx="1981200" cy="157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CAUSE = Independent V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EFFECT = Dependent 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8305800" cy="41148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Ex. If I drink Mountain Dew before bed,             then I will not sleep.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IV or CAUSE = </a:t>
            </a:r>
            <a:r>
              <a:rPr lang="en-US" dirty="0">
                <a:solidFill>
                  <a:srgbClr val="FFFF00"/>
                </a:solidFill>
              </a:rPr>
              <a:t>Drinking Mtn. Dew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DV or EFFEC = the </a:t>
            </a:r>
            <a:r>
              <a:rPr lang="en-US" dirty="0">
                <a:solidFill>
                  <a:srgbClr val="FFFF00"/>
                </a:solidFill>
              </a:rPr>
              <a:t>amount of sleep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60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PRACTICE </a:t>
            </a:r>
            <a:r>
              <a:rPr lang="en-US" b="1" dirty="0" smtClean="0">
                <a:solidFill>
                  <a:schemeClr val="bg1"/>
                </a:solidFill>
                <a:sym typeface="Wingdings"/>
              </a:rPr>
              <a:t>#3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Use this Hypothesis to identify the Variables:</a:t>
            </a:r>
          </a:p>
          <a:p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If I leave the lights on all day,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Then my electric bill with increase.</a:t>
            </a: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IV or Cause = _______________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DV or Effect = _______________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4" name="Picture 3" descr="electri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495800"/>
            <a:ext cx="1843293" cy="185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Practice #4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Use this Hypothesis to identify the variables: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If I brush my cat more,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  Then there will be less hair on the couch.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IV: ____________________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DV: ___________________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 descr="Luciferdisney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114800"/>
            <a:ext cx="218686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69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ypothesis_Variablespp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Hypothesis_Variablesppt.potx</Template>
  <TotalTime>1535</TotalTime>
  <Words>536</Words>
  <Application>Microsoft Macintosh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Hypothesis_Variablesppt</vt:lpstr>
      <vt:lpstr> What are VARIABLES???</vt:lpstr>
      <vt:lpstr>3 TYPES OF VARIABLES </vt:lpstr>
      <vt:lpstr>Explain INDEPENDENT VARIABLE</vt:lpstr>
      <vt:lpstr>DEPENDENT VARIABLE</vt:lpstr>
      <vt:lpstr>Explain CONTROLLED VARIABLE (CONSTANT)</vt:lpstr>
      <vt:lpstr>Remember… Your Hypothesis can tell you what your variables are!</vt:lpstr>
      <vt:lpstr>CAUSE = Independent V EFFECT = Dependent V</vt:lpstr>
      <vt:lpstr>PRACTICE #3</vt:lpstr>
      <vt:lpstr>Practice #4</vt:lpstr>
      <vt:lpstr>Practice #5</vt:lpstr>
      <vt:lpstr>6. Read the following experiment and identify the Independent &amp; Dependent Variables.</vt:lpstr>
      <vt:lpstr>7. Read the following experiment and identify the Independent &amp; Dependent Variables.</vt:lpstr>
      <vt:lpstr>8. Read the following experiment and identify the Independent &amp; Dependent Variables.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Science</dc:title>
  <dc:creator>Mary Poarch</dc:creator>
  <cp:lastModifiedBy>Teacher ICSD</cp:lastModifiedBy>
  <cp:revision>106</cp:revision>
  <cp:lastPrinted>2015-09-15T22:11:54Z</cp:lastPrinted>
  <dcterms:created xsi:type="dcterms:W3CDTF">2003-07-04T20:43:43Z</dcterms:created>
  <dcterms:modified xsi:type="dcterms:W3CDTF">2015-09-21T17:26:18Z</dcterms:modified>
</cp:coreProperties>
</file>