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5" r:id="rId3"/>
    <p:sldId id="257" r:id="rId4"/>
    <p:sldId id="263" r:id="rId5"/>
    <p:sldId id="260" r:id="rId6"/>
    <p:sldId id="259" r:id="rId7"/>
    <p:sldId id="264" r:id="rId8"/>
    <p:sldId id="261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69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8878E-0513-6B44-B6E6-1A1023EEE7CE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2EE63-1B4F-7443-BAC5-BEED8900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41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FB627-16CB-449B-9DEE-A834DC579CC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72754-B7C3-461F-96EE-9B2EB895C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3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72754-B7C3-461F-96EE-9B2EB895CD7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CD7811D-3AF8-2F45-A46B-973F87B877AD}" type="datetimeFigureOut">
              <a:rPr lang="en-US" smtClean="0"/>
              <a:pPr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5A62CB5-1F47-EB46-A836-7D465F522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Cells Get Energy?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need energy </a:t>
            </a:r>
          </a:p>
          <a:p>
            <a:endParaRPr lang="en-US" dirty="0" smtClean="0"/>
          </a:p>
          <a:p>
            <a:r>
              <a:rPr lang="en-US" dirty="0" smtClean="0"/>
              <a:t>This energy comes from the                            ! </a:t>
            </a:r>
          </a:p>
          <a:p>
            <a:endParaRPr lang="en-US" dirty="0"/>
          </a:p>
          <a:p>
            <a:r>
              <a:rPr lang="en-US" dirty="0" smtClean="0"/>
              <a:t>Where do you get your energy?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414" y="2476254"/>
            <a:ext cx="1665648" cy="16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8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ptools.rutgers.edu/Functpage1pic.gif"/>
          <p:cNvPicPr>
            <a:picLocks noChangeAspect="1" noChangeArrowheads="1"/>
          </p:cNvPicPr>
          <p:nvPr/>
        </p:nvPicPr>
        <p:blipFill>
          <a:blip r:embed="rId2"/>
          <a:srcRect b="13061"/>
          <a:stretch>
            <a:fillRect/>
          </a:stretch>
        </p:blipFill>
        <p:spPr bwMode="auto">
          <a:xfrm>
            <a:off x="1534583" y="815992"/>
            <a:ext cx="5131869" cy="5179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4" y="1981200"/>
            <a:ext cx="7808044" cy="4144963"/>
          </a:xfrm>
        </p:spPr>
        <p:txBody>
          <a:bodyPr/>
          <a:lstStyle/>
          <a:p>
            <a:endParaRPr lang="en-US" dirty="0" smtClean="0"/>
          </a:p>
          <a:p>
            <a:pPr lvl="5"/>
            <a:r>
              <a:rPr lang="en-US" dirty="0" smtClean="0"/>
              <a:t>+		-&gt;		  +		+</a:t>
            </a:r>
          </a:p>
          <a:p>
            <a:endParaRPr lang="en-US" dirty="0" smtClean="0"/>
          </a:p>
          <a:p>
            <a:r>
              <a:rPr lang="en-US" b="1" dirty="0" smtClean="0"/>
              <a:t>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   +   6O</a:t>
            </a:r>
            <a:r>
              <a:rPr lang="en-US" b="1" baseline="-25000" dirty="0" smtClean="0"/>
              <a:t>2</a:t>
            </a:r>
            <a:r>
              <a:rPr lang="en-US" b="1" dirty="0" smtClean="0"/>
              <a:t>         --&gt;      6CO</a:t>
            </a:r>
            <a:r>
              <a:rPr lang="en-US" b="1" baseline="-25000" dirty="0" smtClean="0"/>
              <a:t>2</a:t>
            </a:r>
            <a:r>
              <a:rPr lang="en-US" b="1" dirty="0" smtClean="0"/>
              <a:t>           +     6H</a:t>
            </a:r>
            <a:r>
              <a:rPr lang="en-US" b="1" baseline="-25000" dirty="0" smtClean="0"/>
              <a:t>2</a:t>
            </a:r>
            <a:r>
              <a:rPr lang="en-US" b="1" dirty="0" smtClean="0"/>
              <a:t>O     +   energy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glucose    +  oxygen     =    carbon dioxide  +   water    +   energy</a:t>
            </a:r>
          </a:p>
          <a:p>
            <a:endParaRPr lang="en-US" dirty="0"/>
          </a:p>
        </p:txBody>
      </p:sp>
      <p:pic>
        <p:nvPicPr>
          <p:cNvPr id="5" name="Picture 8" descr="https://encrypted-tbn1.gstatic.com/images?q=tbn:ANd9GcTLlW3bvGsGoEZziVcohBQyCZ4QxZMETOVgyDPU0d9ixWaT2Kmc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4" y="1988684"/>
            <a:ext cx="1122133" cy="1122133"/>
          </a:xfrm>
          <a:prstGeom prst="rect">
            <a:avLst/>
          </a:prstGeom>
          <a:noFill/>
        </p:spPr>
      </p:pic>
      <p:pic>
        <p:nvPicPr>
          <p:cNvPr id="6" name="Picture 14" descr="http://previewcf.turbosquid.com/Preview/2013/07/25__05_46_53/OxygenCylinder02_01.jpgc2e38f9d-c14d-4613-9281-58ff9c86b077Large.jpg"/>
          <p:cNvPicPr>
            <a:picLocks noChangeAspect="1" noChangeArrowheads="1"/>
          </p:cNvPicPr>
          <p:nvPr/>
        </p:nvPicPr>
        <p:blipFill>
          <a:blip r:embed="rId3"/>
          <a:srcRect l="25596" r="51542" b="67116"/>
          <a:stretch>
            <a:fillRect/>
          </a:stretch>
        </p:blipFill>
        <p:spPr bwMode="auto">
          <a:xfrm>
            <a:off x="1843314" y="1600200"/>
            <a:ext cx="1088572" cy="1565803"/>
          </a:xfrm>
          <a:prstGeom prst="rect">
            <a:avLst/>
          </a:prstGeom>
          <a:noFill/>
        </p:spPr>
      </p:pic>
      <p:pic>
        <p:nvPicPr>
          <p:cNvPr id="7" name="Picture 2" descr="http://i.telegraph.co.uk/multimedia/archive/01395/Carbon-dioxide_1395149c.jpg"/>
          <p:cNvPicPr>
            <a:picLocks noChangeAspect="1" noChangeArrowheads="1"/>
          </p:cNvPicPr>
          <p:nvPr/>
        </p:nvPicPr>
        <p:blipFill>
          <a:blip r:embed="rId4"/>
          <a:srcRect l="13587"/>
          <a:stretch>
            <a:fillRect/>
          </a:stretch>
        </p:blipFill>
        <p:spPr bwMode="auto">
          <a:xfrm>
            <a:off x="3560988" y="2080833"/>
            <a:ext cx="1257755" cy="1085170"/>
          </a:xfrm>
          <a:prstGeom prst="rect">
            <a:avLst/>
          </a:prstGeom>
          <a:noFill/>
        </p:spPr>
      </p:pic>
      <p:pic>
        <p:nvPicPr>
          <p:cNvPr id="8" name="Picture 4" descr="http://t0.gstatic.com/images?q=tbn:ANd9GcT7UCgjfL1NpB1ErfEkmlsrJ0TpI1J6D0zs2-y30ymF7PU7RgrO"/>
          <p:cNvPicPr>
            <a:picLocks noChangeAspect="1" noChangeArrowheads="1"/>
          </p:cNvPicPr>
          <p:nvPr/>
        </p:nvPicPr>
        <p:blipFill>
          <a:blip r:embed="rId5"/>
          <a:srcRect l="11665" r="12348"/>
          <a:stretch>
            <a:fillRect/>
          </a:stretch>
        </p:blipFill>
        <p:spPr bwMode="auto">
          <a:xfrm>
            <a:off x="5370286" y="2080833"/>
            <a:ext cx="1238042" cy="1085170"/>
          </a:xfrm>
          <a:prstGeom prst="rect">
            <a:avLst/>
          </a:prstGeom>
          <a:noFill/>
        </p:spPr>
      </p:pic>
      <p:pic>
        <p:nvPicPr>
          <p:cNvPr id="9" name="Picture 16" descr="http://www.acmworldwide.com/gas-energy-suppliers-007.jpg"/>
          <p:cNvPicPr>
            <a:picLocks noChangeAspect="1" noChangeArrowheads="1"/>
          </p:cNvPicPr>
          <p:nvPr/>
        </p:nvPicPr>
        <p:blipFill>
          <a:blip r:embed="rId6"/>
          <a:srcRect l="19720" r="19720"/>
          <a:stretch>
            <a:fillRect/>
          </a:stretch>
        </p:blipFill>
        <p:spPr bwMode="auto">
          <a:xfrm>
            <a:off x="6970485" y="1988684"/>
            <a:ext cx="1272988" cy="126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 rot="19833404">
            <a:off x="378839" y="1563922"/>
            <a:ext cx="4485781" cy="1627035"/>
          </a:xfrm>
        </p:spPr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pic>
        <p:nvPicPr>
          <p:cNvPr id="4098" name="Picture 2" descr="https://encrypted-tbn3.gstatic.com/images?q=tbn:ANd9GcTgE0H88DO6mCSGfJcGR0ZV0be7j5tmxOAt5cV1-bV1sKAZIDwo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/>
          <a:srcRect l="18547" r="1854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4100" name="Picture 4" descr="https://encrypted-tbn0.gstatic.com/images?q=tbn:ANd9GcQBP6gACOVC4NsS9x3IwupuqTnFO0STlW98l7uWiUS-k-WlEXGD-A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/>
          <a:srcRect l="18547" r="1854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Photosynthesis?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trap energy from the Sun in order to make sugars </a:t>
            </a:r>
            <a:r>
              <a:rPr lang="en-US" b="1" dirty="0" smtClean="0">
                <a:solidFill>
                  <a:srgbClr val="008000"/>
                </a:solidFill>
              </a:rPr>
              <a:t>(glucose) </a:t>
            </a:r>
            <a:r>
              <a:rPr lang="en-US" dirty="0" smtClean="0"/>
              <a:t>for food</a:t>
            </a:r>
          </a:p>
          <a:p>
            <a:endParaRPr lang="en-US" dirty="0" smtClean="0"/>
          </a:p>
          <a:p>
            <a:r>
              <a:rPr lang="en-US" dirty="0" smtClean="0"/>
              <a:t>All the action takes place in the </a:t>
            </a:r>
            <a:r>
              <a:rPr lang="en-US" b="1" dirty="0" smtClean="0">
                <a:solidFill>
                  <a:srgbClr val="069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chloroplast</a:t>
            </a:r>
          </a:p>
          <a:p>
            <a:endParaRPr lang="en-US" b="1" dirty="0" smtClean="0">
              <a:solidFill>
                <a:srgbClr val="069C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r>
              <a:rPr lang="en-US" dirty="0" smtClean="0"/>
              <a:t>The chloroplast uses the Sun’s energy to turn carbon dioxide and water into oxygen and glucose</a:t>
            </a:r>
          </a:p>
        </p:txBody>
      </p:sp>
    </p:spTree>
    <p:extLst>
      <p:ext uri="{BB962C8B-B14F-4D97-AF65-F5344CB8AC3E}">
        <p14:creationId xmlns:p14="http://schemas.microsoft.com/office/powerpoint/2010/main" val="2314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349297" cy="4144963"/>
          </a:xfrm>
        </p:spPr>
        <p:txBody>
          <a:bodyPr/>
          <a:lstStyle/>
          <a:p>
            <a:r>
              <a:rPr lang="en-US" dirty="0" smtClean="0"/>
              <a:t>Contains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chlorophyll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Chlorophyll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is a green pigment: a chemical substance that absorbs light!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6146" name="Picture 2" descr="http://www.biyolojidersnotlari.com/wp-content/uploads/2013/03/klorop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9460" y="1981200"/>
            <a:ext cx="2509605" cy="414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14500"/>
            <a:ext cx="5943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4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346200"/>
            <a:ext cx="6959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0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5">
              <a:buNone/>
            </a:pPr>
            <a:r>
              <a:rPr lang="en-US" dirty="0" smtClean="0"/>
              <a:t>  +  		   +	           </a:t>
            </a:r>
            <a:r>
              <a:rPr lang="en-US" dirty="0" smtClean="0">
                <a:sym typeface="Wingdings" pitchFamily="2" charset="2"/>
              </a:rPr>
              <a:t>		       +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	     +   6H</a:t>
            </a:r>
            <a:r>
              <a:rPr lang="en-US" b="1" baseline="-25000" dirty="0" smtClean="0"/>
              <a:t>2</a:t>
            </a:r>
            <a:r>
              <a:rPr lang="en-US" b="1" dirty="0" smtClean="0"/>
              <a:t>O   +   sunlight     --&gt;   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   +   6O</a:t>
            </a:r>
            <a:r>
              <a:rPr lang="en-US" b="1" baseline="-25000" dirty="0" smtClean="0"/>
              <a:t>2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carbon dioxide  +  water   +  sunlight  --&gt;  glucose  +  oxygen</a:t>
            </a:r>
          </a:p>
          <a:p>
            <a:endParaRPr lang="en-US" dirty="0"/>
          </a:p>
        </p:txBody>
      </p:sp>
      <p:pic>
        <p:nvPicPr>
          <p:cNvPr id="5122" name="Picture 2" descr="http://i.telegraph.co.uk/multimedia/archive/01395/Carbon-dioxide_1395149c.jpg"/>
          <p:cNvPicPr>
            <a:picLocks noChangeAspect="1" noChangeArrowheads="1"/>
          </p:cNvPicPr>
          <p:nvPr/>
        </p:nvPicPr>
        <p:blipFill>
          <a:blip r:embed="rId2"/>
          <a:srcRect l="13587"/>
          <a:stretch>
            <a:fillRect/>
          </a:stretch>
        </p:blipFill>
        <p:spPr bwMode="auto">
          <a:xfrm>
            <a:off x="498474" y="1981200"/>
            <a:ext cx="1257755" cy="1085170"/>
          </a:xfrm>
          <a:prstGeom prst="rect">
            <a:avLst/>
          </a:prstGeom>
          <a:noFill/>
        </p:spPr>
      </p:pic>
      <p:pic>
        <p:nvPicPr>
          <p:cNvPr id="5124" name="Picture 4" descr="http://t0.gstatic.com/images?q=tbn:ANd9GcT7UCgjfL1NpB1ErfEkmlsrJ0TpI1J6D0zs2-y30ymF7PU7RgrO"/>
          <p:cNvPicPr>
            <a:picLocks noChangeAspect="1" noChangeArrowheads="1"/>
          </p:cNvPicPr>
          <p:nvPr/>
        </p:nvPicPr>
        <p:blipFill>
          <a:blip r:embed="rId3"/>
          <a:srcRect l="11665" r="12348"/>
          <a:stretch>
            <a:fillRect/>
          </a:stretch>
        </p:blipFill>
        <p:spPr bwMode="auto">
          <a:xfrm>
            <a:off x="2104571" y="1988684"/>
            <a:ext cx="1238042" cy="1085170"/>
          </a:xfrm>
          <a:prstGeom prst="rect">
            <a:avLst/>
          </a:prstGeom>
          <a:noFill/>
        </p:spPr>
      </p:pic>
      <p:pic>
        <p:nvPicPr>
          <p:cNvPr id="5126" name="Picture 6" descr="https://encrypted-tbn3.gstatic.com/images?q=tbn:ANd9GcRl0h1FJsax_DF8dgFYUPifJmMS6ParNxthiPtxEBlgAdTbpYv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5659" y="1973716"/>
            <a:ext cx="1092654" cy="1092654"/>
          </a:xfrm>
          <a:prstGeom prst="rect">
            <a:avLst/>
          </a:prstGeom>
          <a:noFill/>
        </p:spPr>
      </p:pic>
      <p:pic>
        <p:nvPicPr>
          <p:cNvPr id="5128" name="Picture 8" descr="https://encrypted-tbn1.gstatic.com/images?q=tbn:ANd9GcTLlW3bvGsGoEZziVcohBQyCZ4QxZMETOVgyDPU0d9ixWaT2Kmcy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5143" y="1988684"/>
            <a:ext cx="1122133" cy="1122133"/>
          </a:xfrm>
          <a:prstGeom prst="rect">
            <a:avLst/>
          </a:prstGeom>
          <a:noFill/>
        </p:spPr>
      </p:pic>
      <p:pic>
        <p:nvPicPr>
          <p:cNvPr id="5134" name="Picture 14" descr="http://previewcf.turbosquid.com/Preview/2013/07/25__05_46_53/OxygenCylinder02_01.jpgc2e38f9d-c14d-4613-9281-58ff9c86b077Large.jpg"/>
          <p:cNvPicPr>
            <a:picLocks noChangeAspect="1" noChangeArrowheads="1"/>
          </p:cNvPicPr>
          <p:nvPr/>
        </p:nvPicPr>
        <p:blipFill>
          <a:blip r:embed="rId6"/>
          <a:srcRect l="25596" r="51542" b="67116"/>
          <a:stretch>
            <a:fillRect/>
          </a:stretch>
        </p:blipFill>
        <p:spPr bwMode="auto">
          <a:xfrm>
            <a:off x="6720114" y="1600200"/>
            <a:ext cx="1088572" cy="1565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 rot="19632723">
            <a:off x="419094" y="1446677"/>
            <a:ext cx="4031337" cy="2040905"/>
          </a:xfrm>
        </p:spPr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pic>
        <p:nvPicPr>
          <p:cNvPr id="8202" name="Picture 10" descr="https://encrypted-tbn2.gstatic.com/images?q=tbn:ANd9GcThoOlZeutt4IDGoUo20I1kWgHWk-KDh1X_NtRow5xcLgfMT3kQ_A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/>
          <a:srcRect l="1082" r="1082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8208" name="Picture 16" descr="http://www.acmworldwide.com/gas-energy-suppliers-007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/>
          <a:srcRect l="19720" r="19720"/>
          <a:stretch>
            <a:fillRect/>
          </a:stretch>
        </p:blipFill>
        <p:spPr bwMode="auto">
          <a:xfrm>
            <a:off x="6781800" y="2378075"/>
            <a:ext cx="205740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Cellular Respiration?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</a:t>
            </a:r>
            <a:r>
              <a:rPr lang="en-US" b="1" i="1" dirty="0" smtClean="0"/>
              <a:t>and </a:t>
            </a:r>
            <a:r>
              <a:rPr lang="en-US" dirty="0" smtClean="0"/>
              <a:t>animals break down food to release </a:t>
            </a:r>
            <a:r>
              <a:rPr lang="en-US" b="1" dirty="0" smtClean="0">
                <a:solidFill>
                  <a:schemeClr val="accent1"/>
                </a:solidFill>
              </a:rPr>
              <a:t>energy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Mitochondria</a:t>
            </a:r>
            <a:r>
              <a:rPr lang="en-US" dirty="0" smtClean="0"/>
              <a:t> are the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powerhouse</a:t>
            </a:r>
            <a:r>
              <a:rPr lang="en-US" dirty="0" smtClean="0"/>
              <a:t> of the cell</a:t>
            </a:r>
          </a:p>
          <a:p>
            <a:endParaRPr lang="en-US" b="1" i="1" dirty="0" smtClean="0"/>
          </a:p>
          <a:p>
            <a:r>
              <a:rPr lang="en-US" dirty="0" smtClean="0"/>
              <a:t>The mitochondria uses oxygen to break down glucose into energy and carbon dioxide and water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1089</TotalTime>
  <Words>133</Words>
  <Application>Microsoft Macintosh PowerPoint</Application>
  <PresentationFormat>On-screen Show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Advantage</vt:lpstr>
      <vt:lpstr>How Do Cells Get Energy?</vt:lpstr>
      <vt:lpstr>PowerPoint Presentation</vt:lpstr>
      <vt:lpstr>What is Photosynthesis?</vt:lpstr>
      <vt:lpstr>Chloroplast</vt:lpstr>
      <vt:lpstr>PowerPoint Presentation</vt:lpstr>
      <vt:lpstr>PowerPoint Presentation</vt:lpstr>
      <vt:lpstr>Photosynthesis Equation</vt:lpstr>
      <vt:lpstr>PowerPoint Presentation</vt:lpstr>
      <vt:lpstr>What is Cellular Respiration?</vt:lpstr>
      <vt:lpstr>PowerPoint Presentation</vt:lpstr>
      <vt:lpstr>Cellular Respiration Equation</vt:lpstr>
    </vt:vector>
  </TitlesOfParts>
  <Company>Iron Co.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Teacher ICSD</dc:creator>
  <cp:lastModifiedBy>Teacher ICSD</cp:lastModifiedBy>
  <cp:revision>36</cp:revision>
  <cp:lastPrinted>2016-02-11T18:34:19Z</cp:lastPrinted>
  <dcterms:created xsi:type="dcterms:W3CDTF">2014-02-20T19:09:18Z</dcterms:created>
  <dcterms:modified xsi:type="dcterms:W3CDTF">2016-02-11T18:34:34Z</dcterms:modified>
</cp:coreProperties>
</file>