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5"/>
  </p:handoutMasterIdLst>
  <p:sldIdLst>
    <p:sldId id="256" r:id="rId2"/>
    <p:sldId id="257" r:id="rId3"/>
    <p:sldId id="258" r:id="rId4"/>
    <p:sldId id="269" r:id="rId5"/>
    <p:sldId id="268" r:id="rId6"/>
    <p:sldId id="267" r:id="rId7"/>
    <p:sldId id="266" r:id="rId8"/>
    <p:sldId id="271" r:id="rId9"/>
    <p:sldId id="265" r:id="rId10"/>
    <p:sldId id="259" r:id="rId11"/>
    <p:sldId id="260" r:id="rId12"/>
    <p:sldId id="261" r:id="rId13"/>
    <p:sldId id="263" r:id="rId14"/>
    <p:sldId id="275" r:id="rId15"/>
    <p:sldId id="276" r:id="rId16"/>
    <p:sldId id="277" r:id="rId17"/>
    <p:sldId id="278" r:id="rId18"/>
    <p:sldId id="274" r:id="rId19"/>
    <p:sldId id="282" r:id="rId20"/>
    <p:sldId id="283" r:id="rId21"/>
    <p:sldId id="284" r:id="rId22"/>
    <p:sldId id="285" r:id="rId23"/>
    <p:sldId id="279" r:id="rId24"/>
    <p:sldId id="280" r:id="rId25"/>
    <p:sldId id="272" r:id="rId26"/>
    <p:sldId id="270" r:id="rId27"/>
    <p:sldId id="286" r:id="rId28"/>
    <p:sldId id="273" r:id="rId29"/>
    <p:sldId id="281" r:id="rId30"/>
    <p:sldId id="288" r:id="rId31"/>
    <p:sldId id="289" r:id="rId32"/>
    <p:sldId id="290" r:id="rId33"/>
    <p:sldId id="291"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E7F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73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332DC4-2E35-2C40-AEDF-9DF87BA62086}" type="datetimeFigureOut">
              <a:rPr lang="en-US" smtClean="0"/>
              <a:t>4/25/16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DDE5AA-4840-954F-B87A-00738433302C}" type="slidenum">
              <a:rPr lang="en-US" smtClean="0"/>
              <a:t>‹#›</a:t>
            </a:fld>
            <a:endParaRPr lang="en-US"/>
          </a:p>
        </p:txBody>
      </p:sp>
    </p:spTree>
    <p:extLst>
      <p:ext uri="{BB962C8B-B14F-4D97-AF65-F5344CB8AC3E}">
        <p14:creationId xmlns:p14="http://schemas.microsoft.com/office/powerpoint/2010/main" val="4081905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44286D-2636-BF4F-8040-F22BC2E83011}" type="datetimeFigureOut">
              <a:rPr lang="en-US" smtClean="0"/>
              <a:pPr/>
              <a:t>4/25/16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73FFB0-9D9B-8549-87B0-B95C53A7643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44286D-2636-BF4F-8040-F22BC2E83011}" type="datetimeFigureOut">
              <a:rPr lang="en-US" smtClean="0"/>
              <a:pPr/>
              <a:t>4/25/16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73FFB0-9D9B-8549-87B0-B95C53A7643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44286D-2636-BF4F-8040-F22BC2E83011}" type="datetimeFigureOut">
              <a:rPr lang="en-US" smtClean="0"/>
              <a:pPr/>
              <a:t>4/25/16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73FFB0-9D9B-8549-87B0-B95C53A7643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44286D-2636-BF4F-8040-F22BC2E83011}" type="datetimeFigureOut">
              <a:rPr lang="en-US" smtClean="0"/>
              <a:pPr/>
              <a:t>4/25/16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73FFB0-9D9B-8549-87B0-B95C53A7643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44286D-2636-BF4F-8040-F22BC2E83011}" type="datetimeFigureOut">
              <a:rPr lang="en-US" smtClean="0"/>
              <a:pPr/>
              <a:t>4/25/16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73FFB0-9D9B-8549-87B0-B95C53A7643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44286D-2636-BF4F-8040-F22BC2E83011}" type="datetimeFigureOut">
              <a:rPr lang="en-US" smtClean="0"/>
              <a:pPr/>
              <a:t>4/25/16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73FFB0-9D9B-8549-87B0-B95C53A7643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44286D-2636-BF4F-8040-F22BC2E83011}" type="datetimeFigureOut">
              <a:rPr lang="en-US" smtClean="0"/>
              <a:pPr/>
              <a:t>4/25/16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73FFB0-9D9B-8549-87B0-B95C53A7643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44286D-2636-BF4F-8040-F22BC2E83011}" type="datetimeFigureOut">
              <a:rPr lang="en-US" smtClean="0"/>
              <a:pPr/>
              <a:t>4/25/16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73FFB0-9D9B-8549-87B0-B95C53A7643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44286D-2636-BF4F-8040-F22BC2E83011}" type="datetimeFigureOut">
              <a:rPr lang="en-US" smtClean="0"/>
              <a:pPr/>
              <a:t>4/25/16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73FFB0-9D9B-8549-87B0-B95C53A7643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44286D-2636-BF4F-8040-F22BC2E83011}" type="datetimeFigureOut">
              <a:rPr lang="en-US" smtClean="0"/>
              <a:pPr/>
              <a:t>4/25/16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73FFB0-9D9B-8549-87B0-B95C53A7643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44286D-2636-BF4F-8040-F22BC2E83011}" type="datetimeFigureOut">
              <a:rPr lang="en-US" smtClean="0"/>
              <a:pPr/>
              <a:t>4/25/16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73FFB0-9D9B-8549-87B0-B95C53A7643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4286D-2636-BF4F-8040-F22BC2E83011}" type="datetimeFigureOut">
              <a:rPr lang="en-US" smtClean="0"/>
              <a:pPr/>
              <a:t>4/25/16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3FFB0-9D9B-8549-87B0-B95C53A764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7.png"/><Relationship Id="rId1" Type="http://schemas.openxmlformats.org/officeDocument/2006/relationships/vmlDrawing" Target="../drawings/vmlDrawing1.vml"/><Relationship Id="rId2"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Intended Learning Outcomes</a:t>
            </a:r>
            <a:endParaRPr lang="en-US" dirty="0"/>
          </a:p>
        </p:txBody>
      </p:sp>
      <p:sp>
        <p:nvSpPr>
          <p:cNvPr id="3" name="Subtitle 2"/>
          <p:cNvSpPr>
            <a:spLocks noGrp="1"/>
          </p:cNvSpPr>
          <p:nvPr>
            <p:ph type="subTitle" idx="1"/>
          </p:nvPr>
        </p:nvSpPr>
        <p:spPr/>
        <p:txBody>
          <a:bodyPr/>
          <a:lstStyle/>
          <a:p>
            <a:r>
              <a:rPr lang="en-US" dirty="0" smtClean="0"/>
              <a:t>For the Utah State Secondary Science Core</a:t>
            </a:r>
          </a:p>
          <a:p>
            <a:r>
              <a:rPr lang="en-US" dirty="0" smtClean="0"/>
              <a:t>Grades 7-8</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2470485" cy="1162050"/>
          </a:xfrm>
          <a:solidFill>
            <a:srgbClr val="E7FFE2"/>
          </a:solidFill>
        </p:spPr>
        <p:txBody>
          <a:bodyPr/>
          <a:lstStyle/>
          <a:p>
            <a:r>
              <a:rPr lang="en-US" dirty="0" smtClean="0"/>
              <a:t>1.  Use Science Process and Thinking Skills</a:t>
            </a:r>
            <a:endParaRPr lang="en-US" dirty="0"/>
          </a:p>
        </p:txBody>
      </p:sp>
      <p:sp>
        <p:nvSpPr>
          <p:cNvPr id="3" name="Content Placeholder 2"/>
          <p:cNvSpPr>
            <a:spLocks noGrp="1"/>
          </p:cNvSpPr>
          <p:nvPr>
            <p:ph idx="1"/>
          </p:nvPr>
        </p:nvSpPr>
        <p:spPr>
          <a:xfrm>
            <a:off x="3221789" y="273050"/>
            <a:ext cx="5465011" cy="5853113"/>
          </a:xfrm>
        </p:spPr>
        <p:txBody>
          <a:bodyPr/>
          <a:lstStyle/>
          <a:p>
            <a:pPr>
              <a:buNone/>
            </a:pPr>
            <a:r>
              <a:rPr lang="en-US" dirty="0" smtClean="0"/>
              <a:t>8. Students collect data as they </a:t>
            </a:r>
          </a:p>
          <a:p>
            <a:pPr>
              <a:buNone/>
            </a:pPr>
            <a:r>
              <a:rPr lang="en-US" dirty="0" smtClean="0"/>
              <a:t>measure temperature changes </a:t>
            </a:r>
          </a:p>
          <a:p>
            <a:pPr>
              <a:buNone/>
            </a:pPr>
            <a:r>
              <a:rPr lang="en-US" dirty="0" smtClean="0"/>
              <a:t>in heated water.  How should </a:t>
            </a:r>
          </a:p>
          <a:p>
            <a:pPr>
              <a:buNone/>
            </a:pPr>
            <a:r>
              <a:rPr lang="en-US" dirty="0" smtClean="0"/>
              <a:t>they record the temperatures?</a:t>
            </a:r>
          </a:p>
          <a:p>
            <a:pPr>
              <a:buNone/>
            </a:pPr>
            <a:endParaRPr lang="en-US" dirty="0" smtClean="0"/>
          </a:p>
          <a:p>
            <a:pPr marL="514350" indent="-514350">
              <a:buAutoNum type="alphaUcPeriod"/>
            </a:pPr>
            <a:r>
              <a:rPr lang="en-US" dirty="0" smtClean="0"/>
              <a:t>Data table</a:t>
            </a:r>
          </a:p>
          <a:p>
            <a:pPr marL="514350" indent="-514350">
              <a:buAutoNum type="alphaUcPeriod"/>
            </a:pPr>
            <a:r>
              <a:rPr lang="en-US" dirty="0" smtClean="0"/>
              <a:t>Line graph</a:t>
            </a:r>
          </a:p>
          <a:p>
            <a:pPr marL="514350" indent="-514350">
              <a:buAutoNum type="alphaUcPeriod"/>
            </a:pPr>
            <a:r>
              <a:rPr lang="en-US" dirty="0" smtClean="0"/>
              <a:t>Bar graph</a:t>
            </a:r>
          </a:p>
          <a:p>
            <a:pPr marL="514350" indent="-514350">
              <a:buAutoNum type="alphaUcPeriod"/>
            </a:pPr>
            <a:r>
              <a:rPr lang="en-US" dirty="0" smtClean="0"/>
              <a:t>Pie chart</a:t>
            </a:r>
            <a:endParaRPr lang="en-US" dirty="0"/>
          </a:p>
        </p:txBody>
      </p:sp>
      <p:sp>
        <p:nvSpPr>
          <p:cNvPr id="4" name="Text Placeholder 3"/>
          <p:cNvSpPr>
            <a:spLocks noGrp="1"/>
          </p:cNvSpPr>
          <p:nvPr>
            <p:ph type="body" sz="half" idx="2"/>
          </p:nvPr>
        </p:nvSpPr>
        <p:spPr>
          <a:xfrm>
            <a:off x="457200" y="1791368"/>
            <a:ext cx="2470485" cy="4334795"/>
          </a:xfrm>
          <a:solidFill>
            <a:schemeClr val="accent1">
              <a:lumMod val="20000"/>
              <a:lumOff val="80000"/>
            </a:schemeClr>
          </a:solidFill>
        </p:spPr>
        <p:txBody>
          <a:bodyPr/>
          <a:lstStyle/>
          <a:p>
            <a:pPr lvl="0"/>
            <a:endParaRPr lang="en-US" dirty="0" smtClean="0"/>
          </a:p>
          <a:p>
            <a:pPr lvl="0"/>
            <a:endParaRPr lang="en-US" dirty="0"/>
          </a:p>
          <a:p>
            <a:pPr lvl="0"/>
            <a:r>
              <a:rPr lang="en-US" sz="2000" dirty="0" smtClean="0"/>
              <a:t>e.  When given a problem, plan and conduct experiments in which they:</a:t>
            </a:r>
          </a:p>
          <a:p>
            <a:pPr lvl="0"/>
            <a:endParaRPr lang="en-US" sz="2000" dirty="0"/>
          </a:p>
          <a:p>
            <a:pPr lvl="0"/>
            <a:r>
              <a:rPr lang="en-US" sz="2000" dirty="0" smtClean="0"/>
              <a:t>Select appropriate format (e.g., graph, chart, diagram) to summarize data obtained.</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2229852" cy="1162050"/>
          </a:xfrm>
          <a:solidFill>
            <a:srgbClr val="E7FFE2"/>
          </a:solidFill>
        </p:spPr>
        <p:txBody>
          <a:bodyPr/>
          <a:lstStyle/>
          <a:p>
            <a:r>
              <a:rPr lang="en-US" dirty="0" smtClean="0"/>
              <a:t>1.  Use Science Process and Thinking Skills</a:t>
            </a:r>
            <a:endParaRPr lang="en-US" dirty="0"/>
          </a:p>
        </p:txBody>
      </p:sp>
      <p:sp>
        <p:nvSpPr>
          <p:cNvPr id="3" name="Content Placeholder 2"/>
          <p:cNvSpPr>
            <a:spLocks noGrp="1"/>
          </p:cNvSpPr>
          <p:nvPr>
            <p:ph idx="1"/>
          </p:nvPr>
        </p:nvSpPr>
        <p:spPr>
          <a:xfrm>
            <a:off x="2860843" y="273050"/>
            <a:ext cx="5825957" cy="6090318"/>
          </a:xfrm>
        </p:spPr>
        <p:txBody>
          <a:bodyPr>
            <a:normAutofit fontScale="55000" lnSpcReduction="20000"/>
          </a:bodyPr>
          <a:lstStyle/>
          <a:p>
            <a:pPr>
              <a:buNone/>
            </a:pPr>
            <a:r>
              <a:rPr lang="en-US" dirty="0" smtClean="0"/>
              <a:t> </a:t>
            </a:r>
            <a:r>
              <a:rPr lang="en-US" b="1" dirty="0" smtClean="0"/>
              <a:t>Use the following graph to answer the next three questions.  It shows the temperature of an ice cube as it is heated.</a:t>
            </a:r>
            <a:endParaRPr lang="en-US" dirty="0" smtClean="0"/>
          </a:p>
          <a:p>
            <a:pPr>
              <a:buNone/>
            </a:pPr>
            <a:r>
              <a:rPr lang="en-US" b="1" dirty="0" smtClean="0"/>
              <a:t> </a:t>
            </a:r>
            <a:endParaRPr lang="en-US" dirty="0" smtClean="0"/>
          </a:p>
          <a:p>
            <a:pPr>
              <a:buNone/>
            </a:pPr>
            <a:r>
              <a:rPr lang="en-US" b="1" dirty="0" smtClean="0"/>
              <a:t> </a:t>
            </a:r>
            <a:endParaRPr lang="en-US" dirty="0" smtClean="0"/>
          </a:p>
          <a:p>
            <a:pPr>
              <a:buNone/>
            </a:pPr>
            <a:r>
              <a:rPr lang="en-US" b="1" dirty="0" smtClean="0"/>
              <a:t> </a:t>
            </a:r>
            <a:endParaRPr lang="en-US" dirty="0" smtClean="0"/>
          </a:p>
          <a:p>
            <a:pPr>
              <a:buNone/>
            </a:pPr>
            <a:r>
              <a:rPr lang="en-US" b="1" dirty="0" smtClean="0"/>
              <a:t> </a:t>
            </a:r>
            <a:endParaRPr lang="en-US" dirty="0" smtClean="0"/>
          </a:p>
          <a:p>
            <a:pPr>
              <a:buNone/>
            </a:pPr>
            <a:r>
              <a:rPr lang="en-US" b="1" dirty="0" smtClean="0"/>
              <a:t> </a:t>
            </a:r>
            <a:endParaRPr lang="en-US" dirty="0" smtClean="0"/>
          </a:p>
          <a:p>
            <a:pPr>
              <a:buNone/>
            </a:pPr>
            <a:r>
              <a:rPr lang="en-US" b="1" dirty="0" smtClean="0"/>
              <a:t> </a:t>
            </a:r>
            <a:endParaRPr lang="en-US" dirty="0" smtClean="0"/>
          </a:p>
          <a:p>
            <a:pPr>
              <a:buNone/>
            </a:pPr>
            <a:r>
              <a:rPr lang="en-US" b="1" dirty="0" smtClean="0"/>
              <a:t> </a:t>
            </a:r>
            <a:endParaRPr lang="en-US" dirty="0" smtClean="0"/>
          </a:p>
          <a:p>
            <a:pPr>
              <a:buNone/>
            </a:pPr>
            <a:r>
              <a:rPr lang="en-US" b="1" dirty="0" smtClean="0"/>
              <a:t> </a:t>
            </a:r>
            <a:endParaRPr lang="en-US" dirty="0" smtClean="0"/>
          </a:p>
          <a:p>
            <a:pPr>
              <a:buNone/>
            </a:pPr>
            <a:r>
              <a:rPr lang="en-US" b="1" dirty="0" smtClean="0"/>
              <a:t> </a:t>
            </a:r>
            <a:endParaRPr lang="en-US" dirty="0" smtClean="0"/>
          </a:p>
          <a:p>
            <a:pPr>
              <a:buNone/>
            </a:pPr>
            <a:r>
              <a:rPr lang="en-US" b="1" dirty="0" smtClean="0"/>
              <a:t> </a:t>
            </a:r>
            <a:endParaRPr lang="en-US" dirty="0" smtClean="0"/>
          </a:p>
          <a:p>
            <a:pPr>
              <a:buNone/>
            </a:pPr>
            <a:r>
              <a:rPr lang="en-US" b="1" dirty="0" smtClean="0"/>
              <a:t> </a:t>
            </a:r>
            <a:endParaRPr lang="en-US" dirty="0" smtClean="0"/>
          </a:p>
          <a:p>
            <a:pPr>
              <a:buNone/>
            </a:pPr>
            <a:r>
              <a:rPr lang="en-US" b="1" dirty="0" smtClean="0"/>
              <a:t> </a:t>
            </a:r>
            <a:endParaRPr lang="en-US" dirty="0" smtClean="0"/>
          </a:p>
          <a:p>
            <a:pPr>
              <a:buNone/>
            </a:pPr>
            <a:r>
              <a:rPr lang="en-US" b="1" dirty="0" smtClean="0"/>
              <a:t>9.  </a:t>
            </a:r>
            <a:r>
              <a:rPr lang="en-US" dirty="0" smtClean="0"/>
              <a:t>What should students conclude about the boiling temperature of water?</a:t>
            </a:r>
          </a:p>
          <a:p>
            <a:pPr>
              <a:buNone/>
            </a:pPr>
            <a:r>
              <a:rPr lang="en-US" dirty="0" smtClean="0"/>
              <a:t> </a:t>
            </a:r>
          </a:p>
          <a:p>
            <a:pPr>
              <a:buNone/>
            </a:pPr>
            <a:r>
              <a:rPr lang="en-US" dirty="0" smtClean="0"/>
              <a:t>A.  Water boils at 24 minutes</a:t>
            </a:r>
          </a:p>
          <a:p>
            <a:pPr>
              <a:buNone/>
            </a:pPr>
            <a:r>
              <a:rPr lang="en-US" dirty="0" smtClean="0"/>
              <a:t>B.  Water boils at 100° C</a:t>
            </a:r>
          </a:p>
          <a:p>
            <a:pPr>
              <a:buNone/>
            </a:pPr>
            <a:r>
              <a:rPr lang="en-US" dirty="0" smtClean="0"/>
              <a:t>C.  Water boils at 95° C</a:t>
            </a:r>
          </a:p>
          <a:p>
            <a:pPr>
              <a:buNone/>
            </a:pPr>
            <a:r>
              <a:rPr lang="en-US" dirty="0" smtClean="0"/>
              <a:t>D.  Water boils between 0-95° C</a:t>
            </a:r>
          </a:p>
          <a:p>
            <a:pPr>
              <a:buNone/>
            </a:pPr>
            <a:endParaRPr lang="en-US" dirty="0"/>
          </a:p>
        </p:txBody>
      </p:sp>
      <p:sp>
        <p:nvSpPr>
          <p:cNvPr id="4" name="Text Placeholder 3"/>
          <p:cNvSpPr>
            <a:spLocks noGrp="1"/>
          </p:cNvSpPr>
          <p:nvPr>
            <p:ph type="body" sz="half" idx="2"/>
          </p:nvPr>
        </p:nvSpPr>
        <p:spPr>
          <a:xfrm>
            <a:off x="457200" y="2125579"/>
            <a:ext cx="2229853" cy="4000584"/>
          </a:xfrm>
          <a:solidFill>
            <a:schemeClr val="accent1">
              <a:lumMod val="20000"/>
              <a:lumOff val="80000"/>
            </a:schemeClr>
          </a:solidFill>
        </p:spPr>
        <p:txBody>
          <a:bodyPr/>
          <a:lstStyle/>
          <a:p>
            <a:pPr lvl="0"/>
            <a:endParaRPr lang="en-US" dirty="0" smtClean="0"/>
          </a:p>
          <a:p>
            <a:pPr lvl="0"/>
            <a:endParaRPr lang="en-US" dirty="0" smtClean="0"/>
          </a:p>
          <a:p>
            <a:pPr lvl="0"/>
            <a:r>
              <a:rPr lang="en-US" sz="2000" dirty="0" smtClean="0"/>
              <a:t>e. When given a problem, plan and conduct experiments in which they:</a:t>
            </a:r>
          </a:p>
          <a:p>
            <a:pPr lvl="0"/>
            <a:endParaRPr lang="en-US" sz="2000" dirty="0"/>
          </a:p>
          <a:p>
            <a:pPr lvl="0"/>
            <a:r>
              <a:rPr lang="en-US" sz="2000" dirty="0" smtClean="0"/>
              <a:t>Analyze data and construct reasonable conclusions.</a:t>
            </a:r>
          </a:p>
          <a:p>
            <a:endParaRPr lang="en-US" dirty="0"/>
          </a:p>
        </p:txBody>
      </p:sp>
      <p:graphicFrame>
        <p:nvGraphicFramePr>
          <p:cNvPr id="23554" name="Object 2"/>
          <p:cNvGraphicFramePr>
            <a:graphicFrameLocks noChangeAspect="1"/>
          </p:cNvGraphicFramePr>
          <p:nvPr/>
        </p:nvGraphicFramePr>
        <p:xfrm>
          <a:off x="2675826" y="1281495"/>
          <a:ext cx="6107916" cy="2723177"/>
        </p:xfrm>
        <a:graphic>
          <a:graphicData uri="http://schemas.openxmlformats.org/presentationml/2006/ole">
            <mc:AlternateContent xmlns:mc="http://schemas.openxmlformats.org/markup-compatibility/2006">
              <mc:Choice xmlns:v="urn:schemas-microsoft-com:vml" Requires="v">
                <p:oleObj spid="_x0000_s23558" name="Chart" r:id="rId3" imgW="5041900" imgH="2247900" progId="MSGraph.Chart.8">
                  <p:embed/>
                </p:oleObj>
              </mc:Choice>
              <mc:Fallback>
                <p:oleObj name="Chart" r:id="rId3" imgW="5041900" imgH="2247900" progId="MSGraph.Chart.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5826" y="1281495"/>
                        <a:ext cx="6107916" cy="27231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2711116" cy="1162050"/>
          </a:xfrm>
          <a:solidFill>
            <a:srgbClr val="E7FFE2"/>
          </a:solidFill>
        </p:spPr>
        <p:txBody>
          <a:bodyPr/>
          <a:lstStyle/>
          <a:p>
            <a:r>
              <a:rPr lang="en-US" dirty="0" smtClean="0"/>
              <a:t>1.  Use Science Process and Thinking Skills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10. The </a:t>
            </a:r>
            <a:r>
              <a:rPr lang="en-US" dirty="0"/>
              <a:t>study of a lake study shows that an incoming stream deposits larger particles as it enters the lake and smaller ones in the center of the lake.  What inference</a:t>
            </a:r>
            <a:r>
              <a:rPr lang="en-US" dirty="0" smtClean="0"/>
              <a:t> should </a:t>
            </a:r>
            <a:r>
              <a:rPr lang="en-US" dirty="0"/>
              <a:t>be made from these observations?</a:t>
            </a:r>
          </a:p>
          <a:p>
            <a:pPr>
              <a:buNone/>
            </a:pPr>
            <a:r>
              <a:rPr lang="en-US" dirty="0"/>
              <a:t> </a:t>
            </a:r>
          </a:p>
          <a:p>
            <a:pPr>
              <a:buNone/>
            </a:pPr>
            <a:r>
              <a:rPr lang="en-US" dirty="0"/>
              <a:t>A.  The particles are being sorted by size.</a:t>
            </a:r>
          </a:p>
          <a:p>
            <a:pPr>
              <a:buNone/>
            </a:pPr>
            <a:r>
              <a:rPr lang="en-US" dirty="0"/>
              <a:t>B.  The particles are made of different materials.</a:t>
            </a:r>
          </a:p>
          <a:p>
            <a:pPr>
              <a:buNone/>
            </a:pPr>
            <a:r>
              <a:rPr lang="en-US" dirty="0"/>
              <a:t>C.  The </a:t>
            </a:r>
            <a:r>
              <a:rPr lang="en-US" dirty="0" smtClean="0"/>
              <a:t>particles are flowing into the lake.</a:t>
            </a:r>
          </a:p>
          <a:p>
            <a:pPr>
              <a:buNone/>
            </a:pPr>
            <a:r>
              <a:rPr lang="en-US" dirty="0"/>
              <a:t>D.  The particles are</a:t>
            </a:r>
            <a:r>
              <a:rPr lang="en-US" dirty="0" smtClean="0"/>
              <a:t> settling out at different places.</a:t>
            </a:r>
            <a:endParaRPr lang="en-US" dirty="0"/>
          </a:p>
        </p:txBody>
      </p:sp>
      <p:sp>
        <p:nvSpPr>
          <p:cNvPr id="4" name="Text Placeholder 3"/>
          <p:cNvSpPr>
            <a:spLocks noGrp="1"/>
          </p:cNvSpPr>
          <p:nvPr>
            <p:ph type="body" sz="half" idx="2"/>
          </p:nvPr>
        </p:nvSpPr>
        <p:spPr>
          <a:xfrm>
            <a:off x="457200" y="1671053"/>
            <a:ext cx="2711117" cy="4455110"/>
          </a:xfrm>
          <a:solidFill>
            <a:schemeClr val="accent1">
              <a:lumMod val="20000"/>
              <a:lumOff val="80000"/>
            </a:schemeClr>
          </a:solidFill>
        </p:spPr>
        <p:txBody>
          <a:bodyPr/>
          <a:lstStyle/>
          <a:p>
            <a:endParaRPr lang="en-US" dirty="0" smtClean="0"/>
          </a:p>
          <a:p>
            <a:endParaRPr lang="en-US" sz="2000" dirty="0" smtClean="0"/>
          </a:p>
          <a:p>
            <a:endParaRPr lang="en-US" sz="2000" dirty="0" smtClean="0"/>
          </a:p>
          <a:p>
            <a:r>
              <a:rPr lang="en-US" sz="2000" dirty="0" smtClean="0"/>
              <a:t>f. Distinguish between factual statements and inferences.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2216485" cy="1162050"/>
          </a:xfrm>
          <a:solidFill>
            <a:srgbClr val="E7FFE2"/>
          </a:solidFill>
        </p:spPr>
        <p:txBody>
          <a:bodyPr>
            <a:normAutofit fontScale="90000"/>
          </a:bodyPr>
          <a:lstStyle/>
          <a:p>
            <a:r>
              <a:rPr lang="en-US" dirty="0" smtClean="0"/>
              <a:t>1.  Use Science Process and Thinking Skills</a:t>
            </a:r>
            <a:br>
              <a:rPr lang="en-US" dirty="0" smtClean="0"/>
            </a:br>
            <a:endParaRPr lang="en-US" dirty="0"/>
          </a:p>
        </p:txBody>
      </p:sp>
      <p:sp>
        <p:nvSpPr>
          <p:cNvPr id="3" name="Content Placeholder 2"/>
          <p:cNvSpPr>
            <a:spLocks noGrp="1"/>
          </p:cNvSpPr>
          <p:nvPr>
            <p:ph idx="1"/>
          </p:nvPr>
        </p:nvSpPr>
        <p:spPr>
          <a:xfrm>
            <a:off x="2673685" y="273050"/>
            <a:ext cx="6330166" cy="6363263"/>
          </a:xfrm>
        </p:spPr>
        <p:txBody>
          <a:bodyPr>
            <a:normAutofit fontScale="47500" lnSpcReduction="20000"/>
          </a:bodyPr>
          <a:lstStyle/>
          <a:p>
            <a:pPr>
              <a:buNone/>
            </a:pPr>
            <a:r>
              <a:rPr lang="en-US" b="1" dirty="0"/>
              <a:t>Classification Key For Animals</a:t>
            </a:r>
          </a:p>
          <a:p>
            <a:pPr>
              <a:buNone/>
            </a:pPr>
            <a:r>
              <a:rPr lang="en-US" dirty="0"/>
              <a:t>1a.	Organism is radially </a:t>
            </a:r>
            <a:r>
              <a:rPr lang="en-US" dirty="0" smtClean="0"/>
              <a:t>symmetrical (</a:t>
            </a:r>
            <a:r>
              <a:rPr lang="en-US" dirty="0"/>
              <a:t>can be divided into equal halves in many ways)…………</a:t>
            </a:r>
            <a:r>
              <a:rPr lang="en-US" dirty="0" smtClean="0"/>
              <a:t>……………………………...</a:t>
            </a:r>
            <a:r>
              <a:rPr lang="en-US" dirty="0"/>
              <a:t>.…Phyllum Coelentrata</a:t>
            </a:r>
          </a:p>
          <a:p>
            <a:pPr>
              <a:buNone/>
            </a:pPr>
            <a:r>
              <a:rPr lang="en-US" dirty="0"/>
              <a:t>1b.	Organism is bilaterally symmetrical…</a:t>
            </a:r>
            <a:r>
              <a:rPr lang="en-US" dirty="0" smtClean="0"/>
              <a:t>….</a:t>
            </a:r>
            <a:r>
              <a:rPr lang="en-US" dirty="0"/>
              <a:t>.………...…………….Go to 2</a:t>
            </a:r>
          </a:p>
          <a:p>
            <a:pPr>
              <a:buNone/>
            </a:pPr>
            <a:r>
              <a:rPr lang="en-US" dirty="0"/>
              <a:t> 	(can be divided into half only one way)</a:t>
            </a:r>
          </a:p>
          <a:p>
            <a:pPr>
              <a:buNone/>
            </a:pPr>
            <a:r>
              <a:rPr lang="en-US" dirty="0"/>
              <a:t> </a:t>
            </a:r>
          </a:p>
          <a:p>
            <a:pPr>
              <a:buNone/>
            </a:pPr>
            <a:r>
              <a:rPr lang="en-US" dirty="0"/>
              <a:t>2a.	Organism has a backbone…………………</a:t>
            </a:r>
            <a:r>
              <a:rPr lang="en-US" dirty="0" smtClean="0"/>
              <a:t>….</a:t>
            </a:r>
            <a:r>
              <a:rPr lang="en-US" dirty="0"/>
              <a:t>……………...……..Go to 3</a:t>
            </a:r>
          </a:p>
          <a:p>
            <a:pPr>
              <a:buNone/>
            </a:pPr>
            <a:r>
              <a:rPr lang="en-US" dirty="0"/>
              <a:t>2b.	Organism has no backbone………………</a:t>
            </a:r>
            <a:r>
              <a:rPr lang="en-US" dirty="0" smtClean="0"/>
              <a:t>….</a:t>
            </a:r>
            <a:r>
              <a:rPr lang="en-US" dirty="0"/>
              <a:t>.……… Phylum </a:t>
            </a:r>
            <a:r>
              <a:rPr lang="en-US" dirty="0" smtClean="0"/>
              <a:t>Mollusca</a:t>
            </a:r>
          </a:p>
          <a:p>
            <a:pPr>
              <a:buNone/>
            </a:pPr>
            <a:r>
              <a:rPr lang="en-US" dirty="0"/>
              <a:t> </a:t>
            </a:r>
          </a:p>
          <a:p>
            <a:pPr>
              <a:buNone/>
            </a:pPr>
            <a:r>
              <a:rPr lang="en-US" dirty="0"/>
              <a:t>3a.	Organism has hair or fur………………………</a:t>
            </a:r>
            <a:r>
              <a:rPr lang="en-US" dirty="0" smtClean="0"/>
              <a:t>……</a:t>
            </a:r>
            <a:r>
              <a:rPr lang="en-US" dirty="0"/>
              <a:t>………Class Mammalia </a:t>
            </a:r>
          </a:p>
          <a:p>
            <a:pPr>
              <a:buNone/>
            </a:pPr>
            <a:r>
              <a:rPr lang="en-US" dirty="0"/>
              <a:t>3b.	Organism has NO hair or fur………………</a:t>
            </a:r>
            <a:r>
              <a:rPr lang="en-US" dirty="0" smtClean="0"/>
              <a:t>……</a:t>
            </a:r>
            <a:r>
              <a:rPr lang="en-US" dirty="0"/>
              <a:t>….…………………Go to 4</a:t>
            </a:r>
          </a:p>
          <a:p>
            <a:pPr>
              <a:buNone/>
            </a:pPr>
            <a:r>
              <a:rPr lang="en-US" dirty="0"/>
              <a:t> </a:t>
            </a:r>
          </a:p>
          <a:p>
            <a:pPr>
              <a:buNone/>
            </a:pPr>
            <a:r>
              <a:rPr lang="en-US" dirty="0"/>
              <a:t>4a. 	Organism has feathers……………………</a:t>
            </a:r>
            <a:r>
              <a:rPr lang="en-US" dirty="0" smtClean="0"/>
              <a:t>……</a:t>
            </a:r>
            <a:r>
              <a:rPr lang="en-US" dirty="0"/>
              <a:t>……………....….Class Aves</a:t>
            </a:r>
          </a:p>
          <a:p>
            <a:pPr>
              <a:buNone/>
            </a:pPr>
            <a:r>
              <a:rPr lang="en-US" dirty="0"/>
              <a:t>4b.	Organism has no feathers………………………………..…………</a:t>
            </a:r>
            <a:r>
              <a:rPr lang="en-US" dirty="0" smtClean="0"/>
              <a:t>..</a:t>
            </a:r>
            <a:r>
              <a:rPr lang="en-US" dirty="0"/>
              <a:t>.Go to</a:t>
            </a:r>
            <a:r>
              <a:rPr lang="en-US" dirty="0" smtClean="0"/>
              <a:t> </a:t>
            </a:r>
            <a:r>
              <a:rPr lang="en-US" dirty="0"/>
              <a:t>5</a:t>
            </a:r>
            <a:endParaRPr lang="en-US" dirty="0" smtClean="0"/>
          </a:p>
          <a:p>
            <a:pPr>
              <a:buNone/>
            </a:pPr>
            <a:endParaRPr lang="en-US" b="1" dirty="0" smtClean="0"/>
          </a:p>
          <a:p>
            <a:pPr>
              <a:buNone/>
            </a:pPr>
            <a:endParaRPr lang="en-US" b="1" dirty="0" smtClean="0"/>
          </a:p>
          <a:p>
            <a:pPr>
              <a:buNone/>
            </a:pPr>
            <a:r>
              <a:rPr lang="en-US" b="1" dirty="0" smtClean="0"/>
              <a:t>11.  </a:t>
            </a:r>
            <a:r>
              <a:rPr lang="en-US" dirty="0"/>
              <a:t>How would you classify this animal?</a:t>
            </a:r>
          </a:p>
          <a:p>
            <a:pPr>
              <a:buNone/>
            </a:pPr>
            <a:r>
              <a:rPr lang="en-US" dirty="0"/>
              <a:t> </a:t>
            </a:r>
          </a:p>
          <a:p>
            <a:pPr>
              <a:buNone/>
            </a:pPr>
            <a:r>
              <a:rPr lang="en-US" dirty="0"/>
              <a:t>A.  phylum mollusca</a:t>
            </a:r>
          </a:p>
          <a:p>
            <a:pPr>
              <a:buNone/>
            </a:pPr>
            <a:r>
              <a:rPr lang="en-US" dirty="0"/>
              <a:t>B.  class mammalia</a:t>
            </a:r>
          </a:p>
          <a:p>
            <a:pPr>
              <a:buNone/>
            </a:pPr>
            <a:r>
              <a:rPr lang="en-US" dirty="0"/>
              <a:t>C.  class aves</a:t>
            </a:r>
          </a:p>
          <a:p>
            <a:pPr>
              <a:buNone/>
            </a:pPr>
            <a:r>
              <a:rPr lang="en-US" dirty="0"/>
              <a:t>D.  class fish</a:t>
            </a:r>
          </a:p>
          <a:p>
            <a:pPr>
              <a:buNone/>
            </a:pPr>
            <a:endParaRPr lang="en-US" dirty="0"/>
          </a:p>
        </p:txBody>
      </p:sp>
      <p:sp>
        <p:nvSpPr>
          <p:cNvPr id="4" name="Text Placeholder 3"/>
          <p:cNvSpPr>
            <a:spLocks noGrp="1"/>
          </p:cNvSpPr>
          <p:nvPr>
            <p:ph type="body" sz="half" idx="2"/>
          </p:nvPr>
        </p:nvSpPr>
        <p:spPr>
          <a:xfrm>
            <a:off x="457201" y="2179053"/>
            <a:ext cx="2216484" cy="3947110"/>
          </a:xfrm>
          <a:solidFill>
            <a:schemeClr val="accent1">
              <a:lumMod val="20000"/>
              <a:lumOff val="80000"/>
            </a:schemeClr>
          </a:solidFill>
        </p:spPr>
        <p:txBody>
          <a:bodyPr/>
          <a:lstStyle/>
          <a:p>
            <a:r>
              <a:rPr lang="en-US" sz="2000" dirty="0" smtClean="0"/>
              <a:t>g.	Use field guides or other keys to assist in the identification of subjects studied.</a:t>
            </a:r>
          </a:p>
          <a:p>
            <a:endParaRPr lang="en-US" dirty="0"/>
          </a:p>
        </p:txBody>
      </p:sp>
      <p:pic>
        <p:nvPicPr>
          <p:cNvPr id="20482" name="Picture 2" descr="bird"/>
          <p:cNvPicPr>
            <a:picLocks noChangeAspect="1" noChangeArrowheads="1"/>
          </p:cNvPicPr>
          <p:nvPr/>
        </p:nvPicPr>
        <p:blipFill>
          <a:blip r:embed="rId2"/>
          <a:srcRect/>
          <a:stretch>
            <a:fillRect/>
          </a:stretch>
        </p:blipFill>
        <p:spPr bwMode="auto">
          <a:xfrm>
            <a:off x="6371389" y="4098926"/>
            <a:ext cx="1300163" cy="137953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1868905" cy="1162050"/>
          </a:xfrm>
          <a:solidFill>
            <a:srgbClr val="E7FFE2"/>
          </a:solidFill>
        </p:spPr>
        <p:txBody>
          <a:bodyPr>
            <a:normAutofit fontScale="90000"/>
          </a:bodyPr>
          <a:lstStyle/>
          <a:p>
            <a:r>
              <a:rPr lang="en-US" dirty="0" smtClean="0"/>
              <a:t/>
            </a:r>
            <a:br>
              <a:rPr lang="en-US" dirty="0" smtClean="0"/>
            </a:br>
            <a:r>
              <a:rPr lang="en-US" dirty="0"/>
              <a:t>3.  Demonstrate Understanding of Science Concepts and </a:t>
            </a:r>
            <a:r>
              <a:rPr lang="en-US" dirty="0" smtClean="0"/>
              <a:t>Principles</a:t>
            </a:r>
            <a:endParaRPr lang="en-US" dirty="0"/>
          </a:p>
        </p:txBody>
      </p:sp>
      <p:sp>
        <p:nvSpPr>
          <p:cNvPr id="3" name="Content Placeholder 2"/>
          <p:cNvSpPr>
            <a:spLocks noGrp="1"/>
          </p:cNvSpPr>
          <p:nvPr>
            <p:ph idx="1"/>
          </p:nvPr>
        </p:nvSpPr>
        <p:spPr>
          <a:xfrm>
            <a:off x="2620211" y="273050"/>
            <a:ext cx="6212029" cy="5853113"/>
          </a:xfrm>
        </p:spPr>
        <p:txBody>
          <a:bodyPr>
            <a:normAutofit/>
          </a:bodyPr>
          <a:lstStyle/>
          <a:p>
            <a:pPr>
              <a:buNone/>
            </a:pPr>
            <a:r>
              <a:rPr lang="en-US" sz="2800" dirty="0" smtClean="0"/>
              <a:t> 12. Why does </a:t>
            </a:r>
            <a:r>
              <a:rPr lang="en-US" sz="2800" dirty="0"/>
              <a:t>a layer of cold air </a:t>
            </a:r>
            <a:r>
              <a:rPr lang="en-US" sz="2800" dirty="0" smtClean="0"/>
              <a:t>settle in </a:t>
            </a:r>
            <a:r>
              <a:rPr lang="en-US" sz="2800" dirty="0"/>
              <a:t>valleys and </a:t>
            </a:r>
            <a:r>
              <a:rPr lang="en-US" sz="2800" dirty="0" smtClean="0"/>
              <a:t>warm </a:t>
            </a:r>
            <a:r>
              <a:rPr lang="en-US" sz="2800" dirty="0"/>
              <a:t>air</a:t>
            </a:r>
            <a:r>
              <a:rPr lang="en-US" sz="2800" dirty="0" smtClean="0"/>
              <a:t>  flow to mountain locations during Utah winters?  </a:t>
            </a:r>
          </a:p>
          <a:p>
            <a:pPr>
              <a:buNone/>
            </a:pPr>
            <a:r>
              <a:rPr lang="en-US" sz="2800" dirty="0"/>
              <a:t> </a:t>
            </a:r>
          </a:p>
          <a:p>
            <a:pPr>
              <a:buNone/>
            </a:pPr>
            <a:r>
              <a:rPr lang="en-US" sz="2800" dirty="0"/>
              <a:t>A.  There is more warm air than cold air.</a:t>
            </a:r>
          </a:p>
          <a:p>
            <a:pPr>
              <a:buNone/>
            </a:pPr>
            <a:r>
              <a:rPr lang="en-US" sz="2800" dirty="0"/>
              <a:t>B.  There is more cold air than warm air.</a:t>
            </a:r>
          </a:p>
          <a:p>
            <a:pPr>
              <a:buNone/>
            </a:pPr>
            <a:r>
              <a:rPr lang="en-US" sz="2800" dirty="0"/>
              <a:t>C.  Cold air is less dense than warm air.</a:t>
            </a:r>
          </a:p>
          <a:p>
            <a:pPr>
              <a:buNone/>
            </a:pPr>
            <a:r>
              <a:rPr lang="en-US" sz="2800" dirty="0"/>
              <a:t>D.  Cold air is</a:t>
            </a:r>
            <a:r>
              <a:rPr lang="en-US" sz="2800" dirty="0" smtClean="0"/>
              <a:t> more dense </a:t>
            </a:r>
            <a:r>
              <a:rPr lang="en-US" sz="2800" dirty="0"/>
              <a:t>than warm air.</a:t>
            </a:r>
          </a:p>
          <a:p>
            <a:pPr>
              <a:buNone/>
            </a:pPr>
            <a:endParaRPr lang="en-US" dirty="0"/>
          </a:p>
        </p:txBody>
      </p:sp>
      <p:sp>
        <p:nvSpPr>
          <p:cNvPr id="4" name="Text Placeholder 3"/>
          <p:cNvSpPr>
            <a:spLocks noGrp="1"/>
          </p:cNvSpPr>
          <p:nvPr>
            <p:ph type="body" sz="half" idx="2"/>
          </p:nvPr>
        </p:nvSpPr>
        <p:spPr>
          <a:xfrm>
            <a:off x="457201" y="2179053"/>
            <a:ext cx="1868904" cy="3947110"/>
          </a:xfrm>
          <a:solidFill>
            <a:schemeClr val="accent1">
              <a:lumMod val="20000"/>
              <a:lumOff val="80000"/>
            </a:schemeClr>
          </a:solidFill>
        </p:spPr>
        <p:txBody>
          <a:bodyPr/>
          <a:lstStyle/>
          <a:p>
            <a:pPr lvl="0"/>
            <a:endParaRPr lang="en-US" sz="2000" dirty="0" smtClean="0"/>
          </a:p>
          <a:p>
            <a:pPr lvl="0"/>
            <a:endParaRPr lang="en-US" sz="2000" dirty="0"/>
          </a:p>
          <a:p>
            <a:pPr lvl="0"/>
            <a:r>
              <a:rPr lang="en-US" sz="2000" dirty="0" smtClean="0"/>
              <a:t>a.  Know </a:t>
            </a:r>
            <a:r>
              <a:rPr lang="en-US" sz="2000" dirty="0"/>
              <a:t>and explain science information specified for their grade level.</a:t>
            </a:r>
            <a:endParaRPr lang="en-US" sz="2000"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2216485" cy="1162050"/>
          </a:xfrm>
          <a:solidFill>
            <a:srgbClr val="E7FFE2"/>
          </a:solidFill>
        </p:spPr>
        <p:txBody>
          <a:bodyPr>
            <a:normAutofit fontScale="90000"/>
          </a:bodyPr>
          <a:lstStyle/>
          <a:p>
            <a:r>
              <a:rPr lang="en-US" dirty="0" smtClean="0"/>
              <a:t>3.  Demonstrate Understanding of Science Concepts and Principles</a:t>
            </a:r>
            <a:endParaRPr lang="en-US" dirty="0"/>
          </a:p>
        </p:txBody>
      </p:sp>
      <p:sp>
        <p:nvSpPr>
          <p:cNvPr id="3" name="Content Placeholder 2"/>
          <p:cNvSpPr>
            <a:spLocks noGrp="1"/>
          </p:cNvSpPr>
          <p:nvPr>
            <p:ph idx="1"/>
          </p:nvPr>
        </p:nvSpPr>
        <p:spPr>
          <a:xfrm>
            <a:off x="2900947" y="273050"/>
            <a:ext cx="5785853" cy="5853113"/>
          </a:xfrm>
        </p:spPr>
        <p:txBody>
          <a:bodyPr>
            <a:normAutofit/>
          </a:bodyPr>
          <a:lstStyle/>
          <a:p>
            <a:pPr>
              <a:buNone/>
            </a:pPr>
            <a:r>
              <a:rPr lang="en-US" b="1" dirty="0" smtClean="0"/>
              <a:t>13.</a:t>
            </a:r>
            <a:r>
              <a:rPr lang="en-US" dirty="0" smtClean="0"/>
              <a:t>  </a:t>
            </a:r>
            <a:r>
              <a:rPr lang="en-US" dirty="0"/>
              <a:t>Which of the following is an example of a chemical property of water? </a:t>
            </a:r>
            <a:r>
              <a:rPr lang="en-US" dirty="0" smtClean="0"/>
              <a:t> Water</a:t>
            </a:r>
          </a:p>
          <a:p>
            <a:pPr>
              <a:buNone/>
            </a:pPr>
            <a:r>
              <a:rPr lang="en-US" dirty="0"/>
              <a:t> </a:t>
            </a:r>
          </a:p>
          <a:p>
            <a:pPr lvl="1">
              <a:buNone/>
            </a:pPr>
            <a:r>
              <a:rPr lang="en-US" sz="3200" dirty="0"/>
              <a:t>A.  boils at 100 C</a:t>
            </a:r>
          </a:p>
          <a:p>
            <a:pPr lvl="1">
              <a:buNone/>
            </a:pPr>
            <a:r>
              <a:rPr lang="en-US" sz="3200" dirty="0"/>
              <a:t>B.  is transparent</a:t>
            </a:r>
          </a:p>
          <a:p>
            <a:pPr lvl="1">
              <a:buNone/>
            </a:pPr>
            <a:r>
              <a:rPr lang="en-US" sz="3200" dirty="0"/>
              <a:t>C.  has no odor</a:t>
            </a:r>
          </a:p>
          <a:p>
            <a:pPr lvl="1">
              <a:buNone/>
            </a:pPr>
            <a:r>
              <a:rPr lang="en-US" sz="3200" dirty="0"/>
              <a:t>D.  reacts with calcium</a:t>
            </a:r>
          </a:p>
          <a:p>
            <a:pPr>
              <a:buNone/>
            </a:pPr>
            <a:endParaRPr lang="en-US" dirty="0"/>
          </a:p>
        </p:txBody>
      </p:sp>
      <p:sp>
        <p:nvSpPr>
          <p:cNvPr id="4" name="Text Placeholder 3"/>
          <p:cNvSpPr>
            <a:spLocks noGrp="1"/>
          </p:cNvSpPr>
          <p:nvPr>
            <p:ph type="body" sz="half" idx="2"/>
          </p:nvPr>
        </p:nvSpPr>
        <p:spPr>
          <a:xfrm>
            <a:off x="457201" y="2179053"/>
            <a:ext cx="2216484" cy="3947110"/>
          </a:xfrm>
          <a:solidFill>
            <a:schemeClr val="accent1">
              <a:lumMod val="20000"/>
              <a:lumOff val="80000"/>
            </a:schemeClr>
          </a:solidFill>
        </p:spPr>
        <p:txBody>
          <a:bodyPr/>
          <a:lstStyle/>
          <a:p>
            <a:pPr lvl="0"/>
            <a:endParaRPr lang="en-US" sz="2000" dirty="0" smtClean="0"/>
          </a:p>
          <a:p>
            <a:pPr lvl="0"/>
            <a:endParaRPr lang="en-US" sz="2000" dirty="0"/>
          </a:p>
          <a:p>
            <a:pPr lvl="0"/>
            <a:r>
              <a:rPr lang="en-US" sz="2000" dirty="0" smtClean="0"/>
              <a:t>b.  Distinguish between examples and non‑examples of concepts that have been taught</a:t>
            </a:r>
            <a:r>
              <a:rPr lang="en-US" dirty="0" smtClean="0"/>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2216485" cy="1162050"/>
          </a:xfrm>
          <a:solidFill>
            <a:srgbClr val="E7FFE2"/>
          </a:solidFill>
        </p:spPr>
        <p:txBody>
          <a:bodyPr>
            <a:normAutofit fontScale="90000"/>
          </a:bodyPr>
          <a:lstStyle/>
          <a:p>
            <a:r>
              <a:rPr lang="en-US" dirty="0" smtClean="0"/>
              <a:t>3.  Demonstrate Understanding of Science Concepts and Principles</a:t>
            </a:r>
            <a:endParaRPr lang="en-US" dirty="0"/>
          </a:p>
        </p:txBody>
      </p:sp>
      <p:sp>
        <p:nvSpPr>
          <p:cNvPr id="3" name="Content Placeholder 2"/>
          <p:cNvSpPr>
            <a:spLocks noGrp="1"/>
          </p:cNvSpPr>
          <p:nvPr>
            <p:ph idx="1"/>
          </p:nvPr>
        </p:nvSpPr>
        <p:spPr>
          <a:xfrm>
            <a:off x="2900947" y="273050"/>
            <a:ext cx="5785853" cy="5853113"/>
          </a:xfrm>
        </p:spPr>
        <p:txBody>
          <a:bodyPr>
            <a:normAutofit lnSpcReduction="10000"/>
          </a:bodyPr>
          <a:lstStyle/>
          <a:p>
            <a:pPr>
              <a:buNone/>
            </a:pPr>
            <a:r>
              <a:rPr lang="en-US" dirty="0" smtClean="0"/>
              <a:t>14.  Which of the following is a scientific concept that is most likely described with a model?</a:t>
            </a:r>
          </a:p>
          <a:p>
            <a:pPr>
              <a:buNone/>
            </a:pPr>
            <a:endParaRPr lang="en-US" dirty="0" smtClean="0"/>
          </a:p>
          <a:p>
            <a:pPr marL="514350" indent="-514350">
              <a:buAutoNum type="alphaUcPeriod"/>
            </a:pPr>
            <a:r>
              <a:rPr lang="en-US" dirty="0" smtClean="0"/>
              <a:t>Living things are classified with a key.</a:t>
            </a:r>
          </a:p>
          <a:p>
            <a:pPr marL="514350" indent="-514350">
              <a:buAutoNum type="alphaUcPeriod"/>
            </a:pPr>
            <a:r>
              <a:rPr lang="en-US" dirty="0" smtClean="0"/>
              <a:t>Ecosystems contain plants and animals</a:t>
            </a:r>
          </a:p>
          <a:p>
            <a:pPr marL="514350" indent="-514350">
              <a:buAutoNum type="alphaUcPeriod"/>
            </a:pPr>
            <a:r>
              <a:rPr lang="en-US" dirty="0" smtClean="0"/>
              <a:t>Matter is made of atoms.</a:t>
            </a:r>
          </a:p>
          <a:p>
            <a:pPr marL="514350" indent="-514350">
              <a:buAutoNum type="alphaUcPeriod"/>
            </a:pPr>
            <a:r>
              <a:rPr lang="en-US" dirty="0" smtClean="0"/>
              <a:t>Offspring look like their parents. </a:t>
            </a:r>
            <a:endParaRPr lang="en-US" dirty="0"/>
          </a:p>
        </p:txBody>
      </p:sp>
      <p:sp>
        <p:nvSpPr>
          <p:cNvPr id="4" name="Text Placeholder 3"/>
          <p:cNvSpPr>
            <a:spLocks noGrp="1"/>
          </p:cNvSpPr>
          <p:nvPr>
            <p:ph type="body" sz="half" idx="2"/>
          </p:nvPr>
        </p:nvSpPr>
        <p:spPr>
          <a:xfrm>
            <a:off x="457201" y="2179053"/>
            <a:ext cx="2216484" cy="3947110"/>
          </a:xfrm>
          <a:solidFill>
            <a:schemeClr val="accent1">
              <a:lumMod val="20000"/>
              <a:lumOff val="80000"/>
            </a:schemeClr>
          </a:solidFill>
        </p:spPr>
        <p:txBody>
          <a:bodyPr/>
          <a:lstStyle/>
          <a:p>
            <a:pPr lvl="0"/>
            <a:r>
              <a:rPr lang="en-US" dirty="0" smtClean="0"/>
              <a:t>c. Compare concepts and principles based upon specific criteria.</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2216485" cy="1162050"/>
          </a:xfrm>
          <a:solidFill>
            <a:srgbClr val="E7FFE2"/>
          </a:solidFill>
        </p:spPr>
        <p:txBody>
          <a:bodyPr>
            <a:normAutofit fontScale="90000"/>
          </a:bodyPr>
          <a:lstStyle/>
          <a:p>
            <a:r>
              <a:rPr lang="en-US" dirty="0" smtClean="0"/>
              <a:t>3.  Demonstrate Understanding of Science Concepts and Principles</a:t>
            </a:r>
            <a:endParaRPr lang="en-US" dirty="0"/>
          </a:p>
        </p:txBody>
      </p:sp>
      <p:sp>
        <p:nvSpPr>
          <p:cNvPr id="3" name="Content Placeholder 2"/>
          <p:cNvSpPr>
            <a:spLocks noGrp="1"/>
          </p:cNvSpPr>
          <p:nvPr>
            <p:ph idx="1"/>
          </p:nvPr>
        </p:nvSpPr>
        <p:spPr>
          <a:xfrm>
            <a:off x="2900947" y="273050"/>
            <a:ext cx="5785853" cy="5853113"/>
          </a:xfrm>
        </p:spPr>
        <p:txBody>
          <a:bodyPr>
            <a:normAutofit/>
          </a:bodyPr>
          <a:lstStyle/>
          <a:p>
            <a:pPr>
              <a:buNone/>
            </a:pPr>
            <a:r>
              <a:rPr lang="en-US" sz="2800" b="1" dirty="0" smtClean="0"/>
              <a:t>15.</a:t>
            </a:r>
            <a:r>
              <a:rPr lang="en-US" sz="2800" dirty="0" smtClean="0"/>
              <a:t>  A rock dropped in a graduated cylinder raises the level of water from 20 to 35 mL.  The rock has a mass of 45 g.  What is the density of the rock?</a:t>
            </a:r>
          </a:p>
          <a:p>
            <a:pPr>
              <a:buNone/>
            </a:pPr>
            <a:endParaRPr lang="en-US" dirty="0" smtClean="0"/>
          </a:p>
          <a:p>
            <a:pPr lvl="2">
              <a:buNone/>
            </a:pPr>
            <a:r>
              <a:rPr lang="en-US" sz="2800" dirty="0" smtClean="0"/>
              <a:t>A. 1.3 g/ cm</a:t>
            </a:r>
            <a:r>
              <a:rPr lang="en-US" sz="2800" baseline="30000" dirty="0" smtClean="0"/>
              <a:t>3</a:t>
            </a:r>
            <a:endParaRPr lang="en-US" sz="2800" dirty="0" smtClean="0"/>
          </a:p>
          <a:p>
            <a:pPr lvl="2">
              <a:buNone/>
            </a:pPr>
            <a:r>
              <a:rPr lang="en-US" sz="2800" dirty="0" smtClean="0"/>
              <a:t>B.  2.3 g/ cm</a:t>
            </a:r>
            <a:r>
              <a:rPr lang="en-US" sz="2800" baseline="30000" dirty="0" smtClean="0"/>
              <a:t>3</a:t>
            </a:r>
            <a:endParaRPr lang="en-US" sz="2800" dirty="0" smtClean="0"/>
          </a:p>
          <a:p>
            <a:pPr lvl="2">
              <a:buNone/>
            </a:pPr>
            <a:r>
              <a:rPr lang="en-US" sz="2800" dirty="0" smtClean="0"/>
              <a:t>C.  3.0 g cm</a:t>
            </a:r>
            <a:r>
              <a:rPr lang="en-US" sz="2800" baseline="30000" dirty="0" smtClean="0"/>
              <a:t>3</a:t>
            </a:r>
            <a:endParaRPr lang="en-US" sz="2800" dirty="0" smtClean="0"/>
          </a:p>
          <a:p>
            <a:pPr lvl="2">
              <a:buNone/>
            </a:pPr>
            <a:r>
              <a:rPr lang="en-US" sz="2800" dirty="0" smtClean="0"/>
              <a:t>D.  4.5 g/ cm</a:t>
            </a:r>
            <a:r>
              <a:rPr lang="en-US" sz="2800" baseline="30000" dirty="0" smtClean="0"/>
              <a:t>3</a:t>
            </a:r>
            <a:endParaRPr lang="en-US" sz="2800" dirty="0" smtClean="0"/>
          </a:p>
          <a:p>
            <a:pPr>
              <a:buNone/>
            </a:pPr>
            <a:endParaRPr lang="en-US" dirty="0"/>
          </a:p>
        </p:txBody>
      </p:sp>
      <p:sp>
        <p:nvSpPr>
          <p:cNvPr id="4" name="Text Placeholder 3"/>
          <p:cNvSpPr>
            <a:spLocks noGrp="1"/>
          </p:cNvSpPr>
          <p:nvPr>
            <p:ph type="body" sz="half" idx="2"/>
          </p:nvPr>
        </p:nvSpPr>
        <p:spPr>
          <a:xfrm>
            <a:off x="457201" y="2179053"/>
            <a:ext cx="2216484" cy="3947110"/>
          </a:xfrm>
          <a:solidFill>
            <a:schemeClr val="accent1">
              <a:lumMod val="20000"/>
              <a:lumOff val="80000"/>
            </a:schemeClr>
          </a:solidFill>
        </p:spPr>
        <p:txBody>
          <a:bodyPr/>
          <a:lstStyle/>
          <a:p>
            <a:pPr lvl="0"/>
            <a:r>
              <a:rPr lang="en-US" dirty="0" smtClean="0"/>
              <a:t>d.  Solve problems appropriate to grade level by applying scientific principles and procedures.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49"/>
            <a:ext cx="2216485" cy="1344529"/>
          </a:xfrm>
          <a:solidFill>
            <a:srgbClr val="E7FFE2"/>
          </a:solidFill>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4.  Communicate Effectively Using Science Language and Reasoning</a:t>
            </a:r>
            <a:endParaRPr lang="en-US" dirty="0"/>
          </a:p>
        </p:txBody>
      </p:sp>
      <p:sp>
        <p:nvSpPr>
          <p:cNvPr id="3" name="Content Placeholder 2"/>
          <p:cNvSpPr>
            <a:spLocks noGrp="1"/>
          </p:cNvSpPr>
          <p:nvPr>
            <p:ph idx="1"/>
          </p:nvPr>
        </p:nvSpPr>
        <p:spPr>
          <a:xfrm>
            <a:off x="2900947" y="273050"/>
            <a:ext cx="5785853" cy="5853113"/>
          </a:xfrm>
        </p:spPr>
        <p:txBody>
          <a:bodyPr>
            <a:normAutofit fontScale="92500" lnSpcReduction="10000"/>
          </a:bodyPr>
          <a:lstStyle/>
          <a:p>
            <a:pPr>
              <a:buNone/>
            </a:pPr>
            <a:r>
              <a:rPr lang="en-US" dirty="0" smtClean="0"/>
              <a:t>16.  Which data supports the inference that organisms have adapted to changing environments over time?</a:t>
            </a:r>
          </a:p>
          <a:p>
            <a:pPr>
              <a:buNone/>
            </a:pPr>
            <a:endParaRPr lang="en-US" dirty="0" smtClean="0"/>
          </a:p>
          <a:p>
            <a:pPr marL="514350" indent="-514350">
              <a:buAutoNum type="alphaUcPeriod"/>
            </a:pPr>
            <a:r>
              <a:rPr lang="en-US" dirty="0" smtClean="0"/>
              <a:t>Organisms all look alike.</a:t>
            </a:r>
          </a:p>
          <a:p>
            <a:pPr marL="514350" indent="-514350">
              <a:buAutoNum type="alphaUcPeriod"/>
            </a:pPr>
            <a:r>
              <a:rPr lang="en-US" dirty="0" smtClean="0"/>
              <a:t>Animals and plants both need oxygen.</a:t>
            </a:r>
          </a:p>
          <a:p>
            <a:pPr marL="514350" indent="-514350">
              <a:buFont typeface="Arial"/>
              <a:buAutoNum type="alphaUcPeriod"/>
            </a:pPr>
            <a:r>
              <a:rPr lang="en-US" dirty="0" smtClean="0"/>
              <a:t>Fossils show different organisms lived in the past.</a:t>
            </a:r>
          </a:p>
          <a:p>
            <a:pPr marL="514350" indent="-514350">
              <a:buAutoNum type="alphaUcPeriod"/>
            </a:pPr>
            <a:r>
              <a:rPr lang="en-US" dirty="0" smtClean="0"/>
              <a:t>Environments on Earth are unchanging today.</a:t>
            </a:r>
          </a:p>
          <a:p>
            <a:pPr marL="514350" indent="-514350">
              <a:buAutoNum type="alphaUcPeriod"/>
            </a:pPr>
            <a:endParaRPr lang="en-US" dirty="0"/>
          </a:p>
        </p:txBody>
      </p:sp>
      <p:sp>
        <p:nvSpPr>
          <p:cNvPr id="4" name="Text Placeholder 3"/>
          <p:cNvSpPr>
            <a:spLocks noGrp="1"/>
          </p:cNvSpPr>
          <p:nvPr>
            <p:ph type="body" sz="half" idx="2"/>
          </p:nvPr>
        </p:nvSpPr>
        <p:spPr>
          <a:xfrm>
            <a:off x="457201" y="2179053"/>
            <a:ext cx="2216484" cy="3947110"/>
          </a:xfrm>
          <a:solidFill>
            <a:schemeClr val="accent1">
              <a:lumMod val="20000"/>
              <a:lumOff val="80000"/>
            </a:schemeClr>
          </a:solidFill>
        </p:spPr>
        <p:txBody>
          <a:bodyPr>
            <a:normAutofit/>
          </a:bodyPr>
          <a:lstStyle/>
          <a:p>
            <a:pPr marL="342900" indent="-342900">
              <a:buAutoNum type="alphaLcPeriod"/>
            </a:pPr>
            <a:r>
              <a:rPr lang="en-US" dirty="0" smtClean="0"/>
              <a:t>Provide </a:t>
            </a:r>
            <a:r>
              <a:rPr lang="en-US" dirty="0"/>
              <a:t>relevant data to support their inferences and conclusions.</a:t>
            </a:r>
            <a:endParaRPr lang="en-US" dirty="0" smtClean="0"/>
          </a:p>
          <a:p>
            <a:pPr marL="342900" indent="-342900">
              <a:buAutoNum type="alphaLcPeriod"/>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49"/>
            <a:ext cx="2216485" cy="1344529"/>
          </a:xfrm>
          <a:solidFill>
            <a:srgbClr val="E7FFE2"/>
          </a:solidFill>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4.  Communicate Effectively Using Science Language and Reasoning</a:t>
            </a:r>
            <a:endParaRPr lang="en-US" dirty="0"/>
          </a:p>
        </p:txBody>
      </p:sp>
      <p:sp>
        <p:nvSpPr>
          <p:cNvPr id="3" name="Content Placeholder 2"/>
          <p:cNvSpPr>
            <a:spLocks noGrp="1"/>
          </p:cNvSpPr>
          <p:nvPr>
            <p:ph idx="1"/>
          </p:nvPr>
        </p:nvSpPr>
        <p:spPr>
          <a:xfrm>
            <a:off x="2900947" y="273050"/>
            <a:ext cx="5785853" cy="5853113"/>
          </a:xfrm>
        </p:spPr>
        <p:txBody>
          <a:bodyPr>
            <a:normAutofit fontScale="92500" lnSpcReduction="20000"/>
          </a:bodyPr>
          <a:lstStyle/>
          <a:p>
            <a:pPr>
              <a:buNone/>
            </a:pPr>
            <a:r>
              <a:rPr lang="en-US" b="1" dirty="0" smtClean="0"/>
              <a:t>17.</a:t>
            </a:r>
            <a:r>
              <a:rPr lang="en-US" dirty="0" smtClean="0"/>
              <a:t>  Marie Curie was the first scientist to purify and name the element Radon.  What step did she need to take next to alert the scientific world?</a:t>
            </a:r>
          </a:p>
          <a:p>
            <a:pPr>
              <a:buNone/>
            </a:pPr>
            <a:r>
              <a:rPr lang="en-US" dirty="0" smtClean="0"/>
              <a:t> </a:t>
            </a:r>
          </a:p>
          <a:p>
            <a:pPr>
              <a:buNone/>
            </a:pPr>
            <a:r>
              <a:rPr lang="en-US" dirty="0" smtClean="0"/>
              <a:t>A.  Publish its chemical and physical properties in scientific journals.</a:t>
            </a:r>
          </a:p>
          <a:p>
            <a:pPr>
              <a:buNone/>
            </a:pPr>
            <a:r>
              <a:rPr lang="en-US" dirty="0" smtClean="0"/>
              <a:t>B.  Write a picture book to help children understand her work.</a:t>
            </a:r>
          </a:p>
          <a:p>
            <a:pPr>
              <a:buNone/>
            </a:pPr>
            <a:r>
              <a:rPr lang="en-US" dirty="0" smtClean="0"/>
              <a:t>C.  Tell the newspapers and have articles published about Radon.</a:t>
            </a:r>
          </a:p>
          <a:p>
            <a:pPr>
              <a:buNone/>
            </a:pPr>
            <a:r>
              <a:rPr lang="en-US" dirty="0" smtClean="0"/>
              <a:t>D.  Look all over the world for other samples of pure Radon. </a:t>
            </a:r>
          </a:p>
          <a:p>
            <a:pPr>
              <a:buNone/>
            </a:pPr>
            <a:endParaRPr lang="en-US" dirty="0"/>
          </a:p>
        </p:txBody>
      </p:sp>
      <p:sp>
        <p:nvSpPr>
          <p:cNvPr id="4" name="Text Placeholder 3"/>
          <p:cNvSpPr>
            <a:spLocks noGrp="1"/>
          </p:cNvSpPr>
          <p:nvPr>
            <p:ph type="body" sz="half" idx="2"/>
          </p:nvPr>
        </p:nvSpPr>
        <p:spPr>
          <a:xfrm>
            <a:off x="457201" y="2179053"/>
            <a:ext cx="2216484" cy="3947110"/>
          </a:xfrm>
          <a:solidFill>
            <a:schemeClr val="accent1">
              <a:lumMod val="20000"/>
              <a:lumOff val="80000"/>
            </a:schemeClr>
          </a:solidFill>
        </p:spPr>
        <p:txBody>
          <a:bodyPr>
            <a:normAutofit/>
          </a:bodyPr>
          <a:lstStyle/>
          <a:p>
            <a:pPr marL="342900" indent="-342900">
              <a:buAutoNum type="alphaLcPeriod" startAt="2"/>
            </a:pPr>
            <a:r>
              <a:rPr lang="en-US" dirty="0" smtClean="0"/>
              <a:t>Use </a:t>
            </a:r>
            <a:r>
              <a:rPr lang="en-US" dirty="0"/>
              <a:t>precise scientific language in oral and written communication</a:t>
            </a:r>
            <a:r>
              <a:rPr lang="en-US" dirty="0" smtClean="0"/>
              <a:t>.</a:t>
            </a:r>
          </a:p>
          <a:p>
            <a:pPr marL="342900" indent="-342900">
              <a:buAutoNum type="alphaLcPeriod" startAt="2"/>
            </a:pPr>
            <a:endParaRPr lang="en-US" dirty="0" smtClean="0"/>
          </a:p>
          <a:p>
            <a:pPr marL="342900" indent="-342900"/>
            <a:r>
              <a:rPr lang="en-US" dirty="0" smtClean="0"/>
              <a:t>d.	Recognize contributions to science knowledge that have been made by both men and women.</a:t>
            </a:r>
          </a:p>
          <a:p>
            <a:pPr marL="342900" indent="-342900">
              <a:buAutoNum type="alphaLcPeriod" startAt="2"/>
            </a:pPr>
            <a:endParaRPr lang="en-US" dirty="0" smtClean="0"/>
          </a:p>
          <a:p>
            <a:pPr marL="342900" indent="-342900">
              <a:buAutoNum type="alphaLcPeriod" startAt="2"/>
            </a:pPr>
            <a:endParaRPr lang="en-US" dirty="0" smtClean="0"/>
          </a:p>
          <a:p>
            <a:pPr marL="342900" indent="-342900">
              <a:buAutoNum type="alphaLcPeriod" startAt="2"/>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endParaRPr lang="en-US" dirty="0" smtClean="0"/>
          </a:p>
          <a:p>
            <a:pPr>
              <a:buNone/>
            </a:pPr>
            <a:r>
              <a:rPr lang="en-US" dirty="0" smtClean="0"/>
              <a:t>    Intended Learning Outcomes (ILOs) define the generalized scientific knowledge students should learn in every science subject.  They are critically important and part of every CRT question on the Core tests.</a:t>
            </a:r>
            <a:endParaRPr lang="en-US" dirty="0"/>
          </a:p>
        </p:txBody>
      </p:sp>
      <p:sp>
        <p:nvSpPr>
          <p:cNvPr id="6" name="Text Placeholder 5"/>
          <p:cNvSpPr>
            <a:spLocks noGrp="1"/>
          </p:cNvSpPr>
          <p:nvPr>
            <p:ph type="body" sz="half" idx="2"/>
          </p:nvPr>
        </p:nvSpPr>
        <p:spPr>
          <a:xfrm>
            <a:off x="457200" y="2058737"/>
            <a:ext cx="3008313" cy="4067426"/>
          </a:xfrm>
          <a:solidFill>
            <a:schemeClr val="accent1">
              <a:lumMod val="20000"/>
              <a:lumOff val="80000"/>
            </a:schemeClr>
          </a:solidFill>
        </p:spPr>
        <p:txBody>
          <a:bodyPr/>
          <a:lstStyle/>
          <a:p>
            <a:endParaRPr lang="en-US" dirty="0" smtClean="0"/>
          </a:p>
          <a:p>
            <a:endParaRPr lang="en-US" dirty="0" smtClean="0"/>
          </a:p>
          <a:p>
            <a:endParaRPr lang="en-US" dirty="0" smtClean="0"/>
          </a:p>
          <a:p>
            <a:r>
              <a:rPr lang="en-US" sz="2000" dirty="0" smtClean="0"/>
              <a:t>Objective:</a:t>
            </a:r>
          </a:p>
          <a:p>
            <a:r>
              <a:rPr lang="en-US" sz="2000" dirty="0" smtClean="0"/>
              <a:t>This power point will </a:t>
            </a:r>
            <a:r>
              <a:rPr lang="en-US" sz="2000" dirty="0"/>
              <a:t>h</a:t>
            </a:r>
            <a:r>
              <a:rPr lang="en-US" sz="2000" dirty="0" smtClean="0"/>
              <a:t>elp teachers and students understand the expectations and importance of ILOs in science instruction.</a:t>
            </a:r>
            <a:endParaRPr lang="en-US" sz="2000" dirty="0"/>
          </a:p>
        </p:txBody>
      </p:sp>
      <p:pic>
        <p:nvPicPr>
          <p:cNvPr id="7" name="Picture 6" descr="juniper.gif"/>
          <p:cNvPicPr>
            <a:picLocks noChangeAspect="1"/>
          </p:cNvPicPr>
          <p:nvPr/>
        </p:nvPicPr>
        <p:blipFill>
          <a:blip r:embed="rId2"/>
          <a:stretch>
            <a:fillRect/>
          </a:stretch>
        </p:blipFill>
        <p:spPr>
          <a:xfrm>
            <a:off x="905279" y="273050"/>
            <a:ext cx="1905141" cy="146968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49"/>
            <a:ext cx="1853827" cy="1344529"/>
          </a:xfrm>
          <a:solidFill>
            <a:srgbClr val="E7FFE2"/>
          </a:solidFill>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4.  Communicate Effectively Using Science Language and Reasoning</a:t>
            </a:r>
            <a:endParaRPr lang="en-US" dirty="0"/>
          </a:p>
        </p:txBody>
      </p:sp>
      <p:sp>
        <p:nvSpPr>
          <p:cNvPr id="3" name="Content Placeholder 2"/>
          <p:cNvSpPr>
            <a:spLocks noGrp="1"/>
          </p:cNvSpPr>
          <p:nvPr>
            <p:ph idx="1"/>
          </p:nvPr>
        </p:nvSpPr>
        <p:spPr>
          <a:xfrm>
            <a:off x="2673685" y="273050"/>
            <a:ext cx="6013115" cy="5853113"/>
          </a:xfrm>
        </p:spPr>
        <p:txBody>
          <a:bodyPr>
            <a:normAutofit fontScale="40000" lnSpcReduction="20000"/>
          </a:bodyPr>
          <a:lstStyle/>
          <a:p>
            <a:pPr hangingPunct="0">
              <a:buNone/>
            </a:pPr>
            <a:r>
              <a:rPr lang="en-US" sz="4500" dirty="0" smtClean="0"/>
              <a:t>  One of the largest impacts on modern society has been the invention, development and application of new chemical products. About 50% of all chemists are involved in some way with the development or production of plastics such as Nylon, Formica, Gore-Tex, silicone, polyester, polycarbonate and PVC. Chemistry also plays a major role in materials science, from the manufacture of computer chips based on silica to paper and other wood products to structural metals such as steel and lightweight alloys of titanium and aluminum.  </a:t>
            </a:r>
          </a:p>
          <a:p>
            <a:pPr hangingPunct="0">
              <a:buNone/>
            </a:pPr>
            <a:r>
              <a:rPr lang="en-US" sz="4500" b="1" dirty="0" smtClean="0"/>
              <a:t> </a:t>
            </a:r>
            <a:r>
              <a:rPr lang="en-US" sz="4500" dirty="0" smtClean="0"/>
              <a:t> </a:t>
            </a:r>
          </a:p>
          <a:p>
            <a:pPr hangingPunct="0">
              <a:buNone/>
            </a:pPr>
            <a:r>
              <a:rPr lang="en-US" sz="4500" b="1" dirty="0" smtClean="0"/>
              <a:t>18.   </a:t>
            </a:r>
            <a:r>
              <a:rPr lang="en-US" sz="4500" dirty="0" smtClean="0"/>
              <a:t>How has the development of computers depended on chemists?</a:t>
            </a:r>
          </a:p>
          <a:p>
            <a:pPr hangingPunct="0">
              <a:buNone/>
            </a:pPr>
            <a:r>
              <a:rPr lang="en-US" sz="4500" dirty="0" smtClean="0"/>
              <a:t> </a:t>
            </a:r>
          </a:p>
          <a:p>
            <a:pPr hangingPunct="0">
              <a:buNone/>
            </a:pPr>
            <a:r>
              <a:rPr lang="en-US" sz="4500" dirty="0" smtClean="0"/>
              <a:t>A.  They wrote the software to run the computer programs </a:t>
            </a:r>
          </a:p>
          <a:p>
            <a:pPr hangingPunct="0">
              <a:buNone/>
            </a:pPr>
            <a:r>
              <a:rPr lang="en-US" sz="4500" dirty="0" smtClean="0"/>
              <a:t>B.  They developed the materials in the chips, wiring and case</a:t>
            </a:r>
          </a:p>
          <a:p>
            <a:pPr hangingPunct="0">
              <a:buNone/>
            </a:pPr>
            <a:r>
              <a:rPr lang="en-US" sz="4500" dirty="0" smtClean="0"/>
              <a:t>C.  They decided which types of computers should be sold.</a:t>
            </a:r>
          </a:p>
          <a:p>
            <a:pPr hangingPunct="0">
              <a:buNone/>
            </a:pPr>
            <a:r>
              <a:rPr lang="en-US" sz="4500" dirty="0" smtClean="0"/>
              <a:t>D.  They built the first computers and created the market for them.</a:t>
            </a:r>
          </a:p>
          <a:p>
            <a:pPr>
              <a:buNone/>
            </a:pPr>
            <a:endParaRPr lang="en-US" dirty="0"/>
          </a:p>
        </p:txBody>
      </p:sp>
      <p:sp>
        <p:nvSpPr>
          <p:cNvPr id="4" name="Text Placeholder 3"/>
          <p:cNvSpPr>
            <a:spLocks noGrp="1"/>
          </p:cNvSpPr>
          <p:nvPr>
            <p:ph type="body" sz="half" idx="2"/>
          </p:nvPr>
        </p:nvSpPr>
        <p:spPr>
          <a:xfrm>
            <a:off x="457201" y="2179053"/>
            <a:ext cx="1853826" cy="3947110"/>
          </a:xfrm>
          <a:solidFill>
            <a:schemeClr val="accent1">
              <a:lumMod val="20000"/>
              <a:lumOff val="80000"/>
            </a:schemeClr>
          </a:solidFill>
        </p:spPr>
        <p:txBody>
          <a:bodyPr>
            <a:normAutofit/>
          </a:bodyPr>
          <a:lstStyle/>
          <a:p>
            <a:pPr marL="342900" indent="-342900">
              <a:buAutoNum type="alphaLcPeriod" startAt="4"/>
            </a:pPr>
            <a:r>
              <a:rPr lang="en-US" dirty="0" smtClean="0"/>
              <a:t>Use </a:t>
            </a:r>
            <a:r>
              <a:rPr lang="en-US" dirty="0"/>
              <a:t>reference sources to obtain information and cite the sources.</a:t>
            </a:r>
            <a:endParaRPr lang="en-US" dirty="0" smtClean="0"/>
          </a:p>
          <a:p>
            <a:pPr marL="342900" indent="-342900">
              <a:buAutoNum type="alphaLcPeriod" startAt="4"/>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49"/>
            <a:ext cx="2216485" cy="1344529"/>
          </a:xfrm>
          <a:solidFill>
            <a:srgbClr val="E7FFE2"/>
          </a:solidFill>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4.  Communicate Effectively Using Science Language and Reasoning</a:t>
            </a:r>
            <a:endParaRPr lang="en-US" dirty="0"/>
          </a:p>
        </p:txBody>
      </p:sp>
      <p:sp>
        <p:nvSpPr>
          <p:cNvPr id="3" name="Content Placeholder 2"/>
          <p:cNvSpPr>
            <a:spLocks noGrp="1"/>
          </p:cNvSpPr>
          <p:nvPr>
            <p:ph idx="1"/>
          </p:nvPr>
        </p:nvSpPr>
        <p:spPr>
          <a:xfrm>
            <a:off x="2900947" y="273050"/>
            <a:ext cx="5785853" cy="5853113"/>
          </a:xfrm>
        </p:spPr>
        <p:txBody>
          <a:bodyPr>
            <a:normAutofit fontScale="77500" lnSpcReduction="20000"/>
          </a:bodyPr>
          <a:lstStyle/>
          <a:p>
            <a:pPr>
              <a:buNone/>
            </a:pPr>
            <a:r>
              <a:rPr lang="en-US" b="1" dirty="0" smtClean="0"/>
              <a:t>19.   </a:t>
            </a:r>
            <a:r>
              <a:rPr lang="en-US" dirty="0" smtClean="0"/>
              <a:t>If each dot in the cube is a particle of with the same mass, which cube has the greatest density and why?</a:t>
            </a:r>
          </a:p>
          <a:p>
            <a:pPr>
              <a:buNone/>
            </a:pPr>
            <a:r>
              <a:rPr lang="en-US" dirty="0" smtClean="0"/>
              <a:t> </a:t>
            </a:r>
          </a:p>
          <a:p>
            <a:pPr>
              <a:buNone/>
            </a:pPr>
            <a:r>
              <a:rPr lang="en-US" dirty="0" smtClean="0"/>
              <a:t> </a:t>
            </a:r>
          </a:p>
          <a:p>
            <a:pPr>
              <a:buNone/>
            </a:pPr>
            <a:r>
              <a:rPr lang="en-US" dirty="0" smtClean="0"/>
              <a:t> </a:t>
            </a:r>
          </a:p>
          <a:p>
            <a:pPr>
              <a:buNone/>
            </a:pPr>
            <a:r>
              <a:rPr lang="en-US" dirty="0" smtClean="0"/>
              <a:t> </a:t>
            </a:r>
          </a:p>
          <a:p>
            <a:pPr>
              <a:buNone/>
            </a:pPr>
            <a:r>
              <a:rPr lang="en-US" dirty="0" smtClean="0"/>
              <a:t>  </a:t>
            </a:r>
          </a:p>
          <a:p>
            <a:pPr>
              <a:buNone/>
            </a:pPr>
            <a:r>
              <a:rPr lang="en-US" dirty="0" smtClean="0"/>
              <a:t>A.  A, it has the fewest particles for the volume of the cube.</a:t>
            </a:r>
          </a:p>
          <a:p>
            <a:pPr>
              <a:buNone/>
            </a:pPr>
            <a:r>
              <a:rPr lang="en-US" dirty="0" smtClean="0"/>
              <a:t>B.  B, it has the most particles for the volume of the cube.</a:t>
            </a:r>
          </a:p>
          <a:p>
            <a:pPr>
              <a:buNone/>
            </a:pPr>
            <a:r>
              <a:rPr lang="en-US" dirty="0" smtClean="0"/>
              <a:t>C.  C, it has the greatest volume for the mass of the cube.</a:t>
            </a:r>
          </a:p>
          <a:p>
            <a:pPr>
              <a:buNone/>
            </a:pPr>
            <a:r>
              <a:rPr lang="en-US" dirty="0" smtClean="0"/>
              <a:t>D.  D, it has the most particles for the volume of the cube.</a:t>
            </a:r>
          </a:p>
          <a:p>
            <a:pPr>
              <a:buNone/>
            </a:pPr>
            <a:endParaRPr lang="en-US" dirty="0"/>
          </a:p>
        </p:txBody>
      </p:sp>
      <p:sp>
        <p:nvSpPr>
          <p:cNvPr id="4" name="Text Placeholder 3"/>
          <p:cNvSpPr>
            <a:spLocks noGrp="1"/>
          </p:cNvSpPr>
          <p:nvPr>
            <p:ph type="body" sz="half" idx="2"/>
          </p:nvPr>
        </p:nvSpPr>
        <p:spPr>
          <a:xfrm>
            <a:off x="457201" y="2179053"/>
            <a:ext cx="2216484" cy="3947110"/>
          </a:xfrm>
          <a:solidFill>
            <a:schemeClr val="accent1">
              <a:lumMod val="20000"/>
              <a:lumOff val="80000"/>
            </a:schemeClr>
          </a:solidFill>
        </p:spPr>
        <p:txBody>
          <a:bodyPr>
            <a:normAutofit/>
          </a:bodyPr>
          <a:lstStyle/>
          <a:p>
            <a:pPr marL="342900" indent="-342900">
              <a:buAutoNum type="alphaLcPeriod" startAt="5"/>
            </a:pPr>
            <a:r>
              <a:rPr lang="en-US" dirty="0" smtClean="0"/>
              <a:t>Use </a:t>
            </a:r>
            <a:r>
              <a:rPr lang="en-US" dirty="0"/>
              <a:t>mathematical reasoning to communicate information.</a:t>
            </a:r>
            <a:endParaRPr lang="en-US" dirty="0" smtClean="0"/>
          </a:p>
          <a:p>
            <a:pPr marL="342900" indent="-342900">
              <a:buAutoNum type="alphaLcPeriod" startAt="5"/>
            </a:pPr>
            <a:endParaRPr lang="en-US" dirty="0"/>
          </a:p>
        </p:txBody>
      </p:sp>
      <p:pic>
        <p:nvPicPr>
          <p:cNvPr id="5" name="Picture 4"/>
          <p:cNvPicPr>
            <a:picLocks noChangeAspect="1"/>
          </p:cNvPicPr>
          <p:nvPr/>
        </p:nvPicPr>
        <p:blipFill>
          <a:blip r:embed="rId2"/>
          <a:stretch>
            <a:fillRect/>
          </a:stretch>
        </p:blipFill>
        <p:spPr>
          <a:xfrm>
            <a:off x="2900947" y="1784476"/>
            <a:ext cx="5575300" cy="10922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49"/>
            <a:ext cx="2216485" cy="1344529"/>
          </a:xfrm>
          <a:solidFill>
            <a:srgbClr val="E7FFE2"/>
          </a:solidFill>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4.  Communicate Effectively Using Science Language and Reasoning</a:t>
            </a:r>
            <a:endParaRPr lang="en-US" dirty="0"/>
          </a:p>
        </p:txBody>
      </p:sp>
      <p:sp>
        <p:nvSpPr>
          <p:cNvPr id="3" name="Content Placeholder 2"/>
          <p:cNvSpPr>
            <a:spLocks noGrp="1"/>
          </p:cNvSpPr>
          <p:nvPr>
            <p:ph idx="1"/>
          </p:nvPr>
        </p:nvSpPr>
        <p:spPr>
          <a:xfrm>
            <a:off x="2900947" y="273050"/>
            <a:ext cx="5785853" cy="5853113"/>
          </a:xfrm>
        </p:spPr>
        <p:txBody>
          <a:bodyPr>
            <a:normAutofit fontScale="92500" lnSpcReduction="20000"/>
          </a:bodyPr>
          <a:lstStyle/>
          <a:p>
            <a:pPr hangingPunct="0">
              <a:buNone/>
            </a:pPr>
            <a:endParaRPr lang="en-US" b="1" dirty="0" smtClean="0"/>
          </a:p>
          <a:p>
            <a:pPr marL="514350" indent="-514350" hangingPunct="0">
              <a:buNone/>
            </a:pPr>
            <a:r>
              <a:rPr lang="en-US" dirty="0" smtClean="0"/>
              <a:t>20.  What ways is this </a:t>
            </a:r>
          </a:p>
          <a:p>
            <a:pPr marL="514350" indent="-514350" hangingPunct="0">
              <a:buNone/>
            </a:pPr>
            <a:r>
              <a:rPr lang="en-US" dirty="0" smtClean="0"/>
              <a:t>drawing of an atom </a:t>
            </a:r>
          </a:p>
          <a:p>
            <a:pPr marL="514350" indent="-514350" hangingPunct="0">
              <a:buNone/>
            </a:pPr>
            <a:r>
              <a:rPr lang="en-US" b="1" dirty="0" smtClean="0"/>
              <a:t>accurate?  </a:t>
            </a:r>
            <a:endParaRPr lang="en-US" dirty="0" smtClean="0"/>
          </a:p>
          <a:p>
            <a:pPr hangingPunct="0">
              <a:buNone/>
            </a:pPr>
            <a:r>
              <a:rPr lang="en-US" b="1" dirty="0" smtClean="0"/>
              <a:t> </a:t>
            </a:r>
            <a:endParaRPr lang="en-US" dirty="0" smtClean="0"/>
          </a:p>
          <a:p>
            <a:pPr hangingPunct="0">
              <a:buNone/>
            </a:pPr>
            <a:r>
              <a:rPr lang="en-US" dirty="0" smtClean="0"/>
              <a:t>A.  It has accurate colors for the parts.</a:t>
            </a:r>
          </a:p>
          <a:p>
            <a:pPr hangingPunct="0">
              <a:buNone/>
            </a:pPr>
            <a:r>
              <a:rPr lang="en-US" dirty="0" smtClean="0"/>
              <a:t>B.  It shows the correct distance and size of the parts.</a:t>
            </a:r>
          </a:p>
          <a:p>
            <a:pPr hangingPunct="0">
              <a:buNone/>
            </a:pPr>
            <a:r>
              <a:rPr lang="en-US" dirty="0" smtClean="0"/>
              <a:t>C.  It has moving parts.</a:t>
            </a:r>
          </a:p>
          <a:p>
            <a:pPr hangingPunct="0">
              <a:buNone/>
            </a:pPr>
            <a:r>
              <a:rPr lang="en-US" dirty="0" smtClean="0"/>
              <a:t>D.  It shows the correct parts of the atom.</a:t>
            </a:r>
          </a:p>
          <a:p>
            <a:pPr hangingPunct="0">
              <a:buNone/>
            </a:pPr>
            <a:r>
              <a:rPr lang="en-US" dirty="0" smtClean="0"/>
              <a:t>  </a:t>
            </a:r>
          </a:p>
          <a:p>
            <a:pPr>
              <a:buNone/>
            </a:pPr>
            <a:endParaRPr lang="en-US" dirty="0"/>
          </a:p>
        </p:txBody>
      </p:sp>
      <p:sp>
        <p:nvSpPr>
          <p:cNvPr id="4" name="Text Placeholder 3"/>
          <p:cNvSpPr>
            <a:spLocks noGrp="1"/>
          </p:cNvSpPr>
          <p:nvPr>
            <p:ph type="body" sz="half" idx="2"/>
          </p:nvPr>
        </p:nvSpPr>
        <p:spPr>
          <a:xfrm>
            <a:off x="457201" y="2179053"/>
            <a:ext cx="2216484" cy="3947110"/>
          </a:xfrm>
          <a:solidFill>
            <a:schemeClr val="accent1">
              <a:lumMod val="20000"/>
              <a:lumOff val="80000"/>
            </a:schemeClr>
          </a:solidFill>
        </p:spPr>
        <p:txBody>
          <a:bodyPr>
            <a:normAutofit/>
          </a:bodyPr>
          <a:lstStyle/>
          <a:p>
            <a:r>
              <a:rPr lang="en-US" dirty="0" smtClean="0"/>
              <a:t>f</a:t>
            </a:r>
            <a:r>
              <a:rPr lang="en-US" dirty="0"/>
              <a:t>.	Construct models to describe concepts and principles.</a:t>
            </a:r>
          </a:p>
          <a:p>
            <a:endParaRPr lang="en-US" dirty="0"/>
          </a:p>
        </p:txBody>
      </p:sp>
      <p:pic>
        <p:nvPicPr>
          <p:cNvPr id="40962" name="Picture 2" descr="atom"/>
          <p:cNvPicPr>
            <a:picLocks noChangeAspect="1" noChangeArrowheads="1"/>
          </p:cNvPicPr>
          <p:nvPr/>
        </p:nvPicPr>
        <p:blipFill>
          <a:blip r:embed="rId2"/>
          <a:srcRect/>
          <a:stretch>
            <a:fillRect/>
          </a:stretch>
        </p:blipFill>
        <p:spPr bwMode="auto">
          <a:xfrm>
            <a:off x="6400800" y="273050"/>
            <a:ext cx="2286000" cy="2093913"/>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2216485" cy="1162050"/>
          </a:xfrm>
          <a:solidFill>
            <a:srgbClr val="E7FFE2"/>
          </a:solidFill>
        </p:spPr>
        <p:txBody>
          <a:bodyPr>
            <a:normAutofit fontScale="90000"/>
          </a:bodyPr>
          <a:lstStyle/>
          <a:p>
            <a:r>
              <a:rPr lang="en-US" dirty="0" smtClean="0"/>
              <a:t>5.  Demonstrate Awareness of Social and Historical Aspects of Science</a:t>
            </a:r>
          </a:p>
        </p:txBody>
      </p:sp>
      <p:sp>
        <p:nvSpPr>
          <p:cNvPr id="3" name="Content Placeholder 2"/>
          <p:cNvSpPr>
            <a:spLocks noGrp="1"/>
          </p:cNvSpPr>
          <p:nvPr>
            <p:ph idx="1"/>
          </p:nvPr>
        </p:nvSpPr>
        <p:spPr>
          <a:xfrm>
            <a:off x="2900947" y="273050"/>
            <a:ext cx="5785853" cy="5853113"/>
          </a:xfrm>
        </p:spPr>
        <p:txBody>
          <a:bodyPr>
            <a:normAutofit fontScale="92500" lnSpcReduction="10000"/>
          </a:bodyPr>
          <a:lstStyle/>
          <a:p>
            <a:pPr hangingPunct="0">
              <a:buNone/>
            </a:pPr>
            <a:r>
              <a:rPr lang="en-US" b="1" dirty="0" smtClean="0"/>
              <a:t>21.  </a:t>
            </a:r>
            <a:r>
              <a:rPr lang="en-US" dirty="0" smtClean="0"/>
              <a:t>Sidewalks have “cracks” which are imprinted every meter or two in the cement.  What is the purpose of these cracks?</a:t>
            </a:r>
          </a:p>
          <a:p>
            <a:pPr hangingPunct="0">
              <a:buNone/>
            </a:pPr>
            <a:r>
              <a:rPr lang="en-US" dirty="0" smtClean="0"/>
              <a:t> </a:t>
            </a:r>
          </a:p>
          <a:p>
            <a:pPr hangingPunct="0">
              <a:buNone/>
            </a:pPr>
            <a:r>
              <a:rPr lang="en-US" dirty="0" smtClean="0"/>
              <a:t>A. They have always been there.</a:t>
            </a:r>
          </a:p>
          <a:p>
            <a:pPr hangingPunct="0">
              <a:buNone/>
            </a:pPr>
            <a:r>
              <a:rPr lang="en-US" dirty="0" smtClean="0"/>
              <a:t>B.  The sidewalk looks better and can be more easily manufactured.</a:t>
            </a:r>
          </a:p>
          <a:p>
            <a:pPr hangingPunct="0">
              <a:buNone/>
            </a:pPr>
            <a:r>
              <a:rPr lang="en-US" dirty="0" smtClean="0"/>
              <a:t>C. It makes the sidewalk easier to measure.</a:t>
            </a:r>
          </a:p>
          <a:p>
            <a:pPr hangingPunct="0">
              <a:buNone/>
            </a:pPr>
            <a:r>
              <a:rPr lang="en-US" dirty="0" smtClean="0"/>
              <a:t>D. They help prevent breaking when the cement is heated.</a:t>
            </a:r>
          </a:p>
          <a:p>
            <a:pPr>
              <a:buNone/>
            </a:pPr>
            <a:endParaRPr lang="en-US" dirty="0"/>
          </a:p>
        </p:txBody>
      </p:sp>
      <p:sp>
        <p:nvSpPr>
          <p:cNvPr id="4" name="Text Placeholder 3"/>
          <p:cNvSpPr>
            <a:spLocks noGrp="1"/>
          </p:cNvSpPr>
          <p:nvPr>
            <p:ph type="body" sz="half" idx="2"/>
          </p:nvPr>
        </p:nvSpPr>
        <p:spPr>
          <a:xfrm>
            <a:off x="457201" y="2179053"/>
            <a:ext cx="2216484" cy="2535017"/>
          </a:xfrm>
          <a:solidFill>
            <a:schemeClr val="accent1">
              <a:lumMod val="20000"/>
              <a:lumOff val="80000"/>
            </a:schemeClr>
          </a:solidFill>
        </p:spPr>
        <p:txBody>
          <a:bodyPr>
            <a:normAutofit/>
          </a:bodyPr>
          <a:lstStyle/>
          <a:p>
            <a:pPr marL="342900" indent="-342900">
              <a:buAutoNum type="alphaLcPeriod"/>
            </a:pPr>
            <a:endParaRPr lang="en-US" dirty="0" smtClean="0"/>
          </a:p>
          <a:p>
            <a:pPr marL="342900" indent="-342900">
              <a:buAutoNum type="alphaLcPeriod"/>
            </a:pPr>
            <a:endParaRPr lang="en-US" dirty="0" smtClean="0"/>
          </a:p>
          <a:p>
            <a:pPr marL="342900" indent="-342900">
              <a:buAutoNum type="alphaLcPeriod"/>
            </a:pPr>
            <a:r>
              <a:rPr lang="en-US" dirty="0" smtClean="0"/>
              <a:t>Cite examples of how science affects life.</a:t>
            </a:r>
          </a:p>
          <a:p>
            <a:pPr marL="342900" indent="-342900">
              <a:buAutoNum type="alphaLcPeriod"/>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268" y="273050"/>
            <a:ext cx="2216485" cy="1162050"/>
          </a:xfrm>
          <a:solidFill>
            <a:srgbClr val="E7FFE2"/>
          </a:solidFill>
        </p:spPr>
        <p:txBody>
          <a:bodyPr>
            <a:normAutofit fontScale="90000"/>
          </a:bodyPr>
          <a:lstStyle/>
          <a:p>
            <a:r>
              <a:rPr lang="en-US" dirty="0" smtClean="0"/>
              <a:t>5.  Demonstrate Awareness of Social and Historical Aspects of Science</a:t>
            </a:r>
            <a:endParaRPr lang="en-US" dirty="0"/>
          </a:p>
        </p:txBody>
      </p:sp>
      <p:sp>
        <p:nvSpPr>
          <p:cNvPr id="3" name="Content Placeholder 2"/>
          <p:cNvSpPr>
            <a:spLocks noGrp="1"/>
          </p:cNvSpPr>
          <p:nvPr>
            <p:ph idx="1"/>
          </p:nvPr>
        </p:nvSpPr>
        <p:spPr>
          <a:xfrm>
            <a:off x="2900947" y="273050"/>
            <a:ext cx="5785853" cy="5853113"/>
          </a:xfrm>
        </p:spPr>
        <p:txBody>
          <a:bodyPr>
            <a:normAutofit fontScale="92500" lnSpcReduction="20000"/>
          </a:bodyPr>
          <a:lstStyle/>
          <a:p>
            <a:pPr>
              <a:buNone/>
            </a:pPr>
            <a:r>
              <a:rPr lang="en-US" dirty="0" smtClean="0"/>
              <a:t>22.  What influenced the</a:t>
            </a:r>
          </a:p>
          <a:p>
            <a:pPr>
              <a:buNone/>
            </a:pPr>
            <a:r>
              <a:rPr lang="en-US" dirty="0" smtClean="0"/>
              <a:t>development of cell theory after</a:t>
            </a:r>
          </a:p>
          <a:p>
            <a:pPr>
              <a:buNone/>
            </a:pPr>
            <a:r>
              <a:rPr lang="en-US" dirty="0" smtClean="0"/>
              <a:t>the discovery of cells by Van </a:t>
            </a:r>
          </a:p>
          <a:p>
            <a:pPr>
              <a:buNone/>
            </a:pPr>
            <a:r>
              <a:rPr lang="en-US" dirty="0" smtClean="0"/>
              <a:t>Leuwenhoek?</a:t>
            </a:r>
          </a:p>
          <a:p>
            <a:pPr>
              <a:buNone/>
            </a:pPr>
            <a:endParaRPr lang="en-US" dirty="0" smtClean="0"/>
          </a:p>
          <a:p>
            <a:pPr marL="514350" indent="-514350">
              <a:buAutoNum type="alphaUcPeriod"/>
            </a:pPr>
            <a:r>
              <a:rPr lang="en-US" dirty="0" smtClean="0"/>
              <a:t>The development of the telescope.</a:t>
            </a:r>
          </a:p>
          <a:p>
            <a:pPr marL="514350" indent="-514350">
              <a:buAutoNum type="alphaUcPeriod"/>
            </a:pPr>
            <a:r>
              <a:rPr lang="en-US" dirty="0" smtClean="0"/>
              <a:t>Modifications made to the microscope.</a:t>
            </a:r>
          </a:p>
          <a:p>
            <a:pPr marL="514350" indent="-514350">
              <a:buAutoNum type="alphaUcPeriod"/>
            </a:pPr>
            <a:r>
              <a:rPr lang="en-US" dirty="0" smtClean="0"/>
              <a:t>The ability to rapidly share the information.</a:t>
            </a:r>
          </a:p>
          <a:p>
            <a:pPr marL="514350" indent="-514350">
              <a:buAutoNum type="alphaUcPeriod"/>
            </a:pPr>
            <a:r>
              <a:rPr lang="en-US" dirty="0" smtClean="0"/>
              <a:t>Discoveries about the nature of ecosystems.</a:t>
            </a:r>
          </a:p>
          <a:p>
            <a:pPr marL="514350" indent="-514350">
              <a:buAutoNum type="alphaUcPeriod"/>
            </a:pPr>
            <a:endParaRPr lang="en-US" dirty="0" smtClean="0"/>
          </a:p>
          <a:p>
            <a:pPr marL="514350" indent="-514350">
              <a:buAutoNum type="alphaUcPeriod"/>
            </a:pPr>
            <a:endParaRPr lang="en-US" dirty="0" smtClean="0"/>
          </a:p>
          <a:p>
            <a:pPr marL="514350" indent="-514350">
              <a:buAutoNum type="alphaUcPeriod"/>
            </a:pPr>
            <a:endParaRPr lang="en-US" dirty="0" smtClean="0"/>
          </a:p>
          <a:p>
            <a:pPr marL="514350" indent="-514350">
              <a:buAutoNum type="alphaUcPeriod"/>
            </a:pPr>
            <a:endParaRPr lang="en-US" dirty="0"/>
          </a:p>
        </p:txBody>
      </p:sp>
      <p:sp>
        <p:nvSpPr>
          <p:cNvPr id="4" name="Text Placeholder 3"/>
          <p:cNvSpPr>
            <a:spLocks noGrp="1"/>
          </p:cNvSpPr>
          <p:nvPr>
            <p:ph type="body" sz="half" idx="2"/>
          </p:nvPr>
        </p:nvSpPr>
        <p:spPr>
          <a:xfrm>
            <a:off x="251268" y="2179053"/>
            <a:ext cx="2216484" cy="3947110"/>
          </a:xfrm>
          <a:solidFill>
            <a:schemeClr val="accent1">
              <a:lumMod val="20000"/>
              <a:lumOff val="80000"/>
            </a:schemeClr>
          </a:solidFill>
        </p:spPr>
        <p:txBody>
          <a:bodyPr/>
          <a:lstStyle/>
          <a:p>
            <a:pPr marL="342900" indent="-342900">
              <a:buAutoNum type="alphaLcPeriod" startAt="2"/>
            </a:pPr>
            <a:r>
              <a:rPr lang="en-US" dirty="0" smtClean="0"/>
              <a:t>Give instances of how technological advances have influenced the progress of science and how science has influenced advances in technology.</a:t>
            </a:r>
          </a:p>
          <a:p>
            <a:pPr marL="342900" indent="-342900">
              <a:buAutoNum type="alphaLcPeriod" startAt="2"/>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6328"/>
            <a:ext cx="2048319" cy="1489797"/>
          </a:xfrm>
          <a:solidFill>
            <a:srgbClr val="E7FFE2"/>
          </a:solidFill>
        </p:spPr>
        <p:txBody>
          <a:bodyPr>
            <a:normAutofit fontScale="90000"/>
          </a:bodyPr>
          <a:lstStyle/>
          <a:p>
            <a:r>
              <a:rPr lang="en-US" dirty="0" smtClean="0"/>
              <a:t>5.  Demonstrate Awareness of Social and Historical Aspects of Science</a:t>
            </a:r>
            <a:endParaRPr lang="en-US" dirty="0"/>
          </a:p>
        </p:txBody>
      </p:sp>
      <p:sp>
        <p:nvSpPr>
          <p:cNvPr id="3" name="Content Placeholder 2"/>
          <p:cNvSpPr>
            <a:spLocks noGrp="1"/>
          </p:cNvSpPr>
          <p:nvPr>
            <p:ph idx="1"/>
          </p:nvPr>
        </p:nvSpPr>
        <p:spPr>
          <a:xfrm>
            <a:off x="2963148" y="273050"/>
            <a:ext cx="5723652" cy="5853113"/>
          </a:xfrm>
        </p:spPr>
        <p:txBody>
          <a:bodyPr>
            <a:normAutofit lnSpcReduction="10000"/>
          </a:bodyPr>
          <a:lstStyle/>
          <a:p>
            <a:pPr>
              <a:buNone/>
            </a:pPr>
            <a:r>
              <a:rPr lang="en-US" dirty="0" smtClean="0"/>
              <a:t>23.  What do most new discoveries in chemistry depend on?</a:t>
            </a:r>
          </a:p>
          <a:p>
            <a:pPr>
              <a:buNone/>
            </a:pPr>
            <a:endParaRPr lang="en-US" dirty="0" smtClean="0"/>
          </a:p>
          <a:p>
            <a:pPr marL="514350" indent="-514350">
              <a:buAutoNum type="alphaUcPeriod"/>
            </a:pPr>
            <a:r>
              <a:rPr lang="en-US" dirty="0" smtClean="0"/>
              <a:t>Starting over at the beginning of the chemical age.</a:t>
            </a:r>
          </a:p>
          <a:p>
            <a:pPr marL="514350" indent="-514350">
              <a:buAutoNum type="alphaUcPeriod"/>
            </a:pPr>
            <a:r>
              <a:rPr lang="en-US" dirty="0" smtClean="0"/>
              <a:t>Building on the work done by previous scientists.</a:t>
            </a:r>
          </a:p>
          <a:p>
            <a:pPr marL="514350" indent="-514350">
              <a:buAutoNum type="alphaUcPeriod"/>
            </a:pPr>
            <a:r>
              <a:rPr lang="en-US" dirty="0" smtClean="0"/>
              <a:t>Ignoring past scientific discoveries.</a:t>
            </a:r>
          </a:p>
          <a:p>
            <a:pPr marL="514350" indent="-514350">
              <a:buAutoNum type="alphaUcPeriod"/>
            </a:pPr>
            <a:r>
              <a:rPr lang="en-US" dirty="0" smtClean="0"/>
              <a:t>Repeating older experiments.  </a:t>
            </a:r>
            <a:endParaRPr lang="en-US" dirty="0"/>
          </a:p>
        </p:txBody>
      </p:sp>
      <p:sp>
        <p:nvSpPr>
          <p:cNvPr id="4" name="Text Placeholder 3"/>
          <p:cNvSpPr>
            <a:spLocks noGrp="1"/>
          </p:cNvSpPr>
          <p:nvPr>
            <p:ph type="body" sz="half" idx="2"/>
          </p:nvPr>
        </p:nvSpPr>
        <p:spPr>
          <a:xfrm>
            <a:off x="457200" y="2551548"/>
            <a:ext cx="2048319" cy="2677409"/>
          </a:xfrm>
          <a:solidFill>
            <a:schemeClr val="tx2">
              <a:lumMod val="20000"/>
              <a:lumOff val="80000"/>
            </a:schemeClr>
          </a:solidFill>
        </p:spPr>
        <p:txBody>
          <a:bodyPr/>
          <a:lstStyle/>
          <a:p>
            <a:pPr marL="342900" indent="-342900">
              <a:buAutoNum type="alphaLcPeriod" startAt="3"/>
            </a:pPr>
            <a:endParaRPr lang="en-US" dirty="0" smtClean="0"/>
          </a:p>
          <a:p>
            <a:pPr marL="342900" indent="-342900">
              <a:buAutoNum type="alphaLcPeriod" startAt="3"/>
            </a:pPr>
            <a:endParaRPr lang="en-US" dirty="0" smtClean="0"/>
          </a:p>
          <a:p>
            <a:pPr marL="342900" indent="-342900">
              <a:buAutoNum type="alphaLcPeriod" startAt="3"/>
            </a:pPr>
            <a:r>
              <a:rPr lang="en-US" dirty="0" smtClean="0"/>
              <a:t>Understand the cumulative nature of the development of science knowledge.</a:t>
            </a:r>
          </a:p>
          <a:p>
            <a:pPr marL="342900" indent="-342900">
              <a:buAutoNum type="alphaLcPeriod" startAt="3"/>
            </a:pPr>
            <a:endParaRPr lang="en-US" dirty="0">
              <a:solidFill>
                <a:schemeClr val="accent1">
                  <a:lumMod val="40000"/>
                  <a:lumOff val="60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2219930" cy="1162050"/>
          </a:xfrm>
          <a:solidFill>
            <a:srgbClr val="E7FFE2"/>
          </a:solidFill>
          <a:ln>
            <a:solidFill>
              <a:srgbClr val="E7FFE2"/>
            </a:solidFill>
          </a:ln>
        </p:spPr>
        <p:txBody>
          <a:bodyPr>
            <a:normAutofit fontScale="90000"/>
          </a:bodyPr>
          <a:lstStyle/>
          <a:p>
            <a:r>
              <a:rPr lang="en-US" dirty="0" smtClean="0"/>
              <a:t>5.  Demonstrate Awareness of Social and Historical Aspects of Science</a:t>
            </a:r>
            <a:endParaRPr lang="en-US" dirty="0"/>
          </a:p>
        </p:txBody>
      </p:sp>
      <p:sp>
        <p:nvSpPr>
          <p:cNvPr id="3" name="Content Placeholder 2"/>
          <p:cNvSpPr>
            <a:spLocks noGrp="1"/>
          </p:cNvSpPr>
          <p:nvPr>
            <p:ph idx="1"/>
          </p:nvPr>
        </p:nvSpPr>
        <p:spPr>
          <a:xfrm>
            <a:off x="2883063" y="273050"/>
            <a:ext cx="5803737" cy="6214518"/>
          </a:xfrm>
        </p:spPr>
        <p:txBody>
          <a:bodyPr>
            <a:normAutofit fontScale="85000" lnSpcReduction="10000"/>
          </a:bodyPr>
          <a:lstStyle/>
          <a:p>
            <a:pPr hangingPunct="0">
              <a:buNone/>
            </a:pPr>
            <a:r>
              <a:rPr lang="en-US" b="1" dirty="0" smtClean="0"/>
              <a:t>24.  </a:t>
            </a:r>
            <a:r>
              <a:rPr lang="en-US" dirty="0" smtClean="0"/>
              <a:t>A biologist studies photosynthesis and describes it as a biological process.  A chemist studies photosynthesis and describes it as a chemical reaction.  Which scientist is correct?</a:t>
            </a:r>
          </a:p>
          <a:p>
            <a:pPr hangingPunct="0">
              <a:buNone/>
            </a:pPr>
            <a:r>
              <a:rPr lang="en-US" dirty="0" smtClean="0"/>
              <a:t> </a:t>
            </a:r>
          </a:p>
          <a:p>
            <a:pPr hangingPunct="0">
              <a:buNone/>
            </a:pPr>
            <a:r>
              <a:rPr lang="en-US" dirty="0" smtClean="0"/>
              <a:t>A.  both, they use different terms but agree on the reactants and products.</a:t>
            </a:r>
          </a:p>
          <a:p>
            <a:pPr hangingPunct="0">
              <a:buNone/>
            </a:pPr>
            <a:r>
              <a:rPr lang="en-US" dirty="0" smtClean="0"/>
              <a:t>B.  neither, if scientists don’t agree, then conclusions cannot be made.</a:t>
            </a:r>
          </a:p>
          <a:p>
            <a:pPr hangingPunct="0">
              <a:buNone/>
            </a:pPr>
            <a:r>
              <a:rPr lang="en-US" dirty="0" smtClean="0"/>
              <a:t>C.  the chemist because photosynthesis has both reactants and products.</a:t>
            </a:r>
          </a:p>
          <a:p>
            <a:pPr hangingPunct="0">
              <a:buNone/>
            </a:pPr>
            <a:r>
              <a:rPr lang="en-US" dirty="0" smtClean="0"/>
              <a:t>D.  the biologist because it is a biological process occurring in cells.</a:t>
            </a:r>
          </a:p>
          <a:p>
            <a:endParaRPr lang="en-US" dirty="0"/>
          </a:p>
        </p:txBody>
      </p:sp>
      <p:sp>
        <p:nvSpPr>
          <p:cNvPr id="4" name="Text Placeholder 3"/>
          <p:cNvSpPr>
            <a:spLocks noGrp="1"/>
          </p:cNvSpPr>
          <p:nvPr>
            <p:ph type="body" sz="half" idx="2"/>
          </p:nvPr>
        </p:nvSpPr>
        <p:spPr>
          <a:xfrm>
            <a:off x="457200" y="2162523"/>
            <a:ext cx="2025437" cy="1613310"/>
          </a:xfrm>
          <a:solidFill>
            <a:schemeClr val="accent1">
              <a:lumMod val="40000"/>
              <a:lumOff val="60000"/>
            </a:schemeClr>
          </a:solidFill>
        </p:spPr>
        <p:txBody>
          <a:bodyPr/>
          <a:lstStyle/>
          <a:p>
            <a:pPr lvl="0"/>
            <a:r>
              <a:rPr lang="en-US" dirty="0" err="1" smtClean="0"/>
              <a:t>h</a:t>
            </a:r>
            <a:r>
              <a:rPr lang="en-US" dirty="0" smtClean="0"/>
              <a:t>.  Understand that various disciplines of science are interrelated and share common rules of evidence to explain phenomena in the natural world.</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2208489" cy="1162050"/>
          </a:xfrm>
          <a:solidFill>
            <a:srgbClr val="E7FFE2"/>
          </a:solidFill>
          <a:ln>
            <a:solidFill>
              <a:srgbClr val="E7FFE2"/>
            </a:solidFill>
          </a:ln>
        </p:spPr>
        <p:txBody>
          <a:bodyPr>
            <a:normAutofit fontScale="90000"/>
          </a:bodyPr>
          <a:lstStyle/>
          <a:p>
            <a:r>
              <a:rPr lang="en-US" dirty="0" smtClean="0"/>
              <a:t>6.  Demonstrate Understanding of the Nature of Science</a:t>
            </a:r>
            <a:br>
              <a:rPr lang="en-US" dirty="0" smtClean="0"/>
            </a:br>
            <a:endParaRPr lang="en-US" dirty="0"/>
          </a:p>
        </p:txBody>
      </p:sp>
      <p:sp>
        <p:nvSpPr>
          <p:cNvPr id="3" name="Content Placeholder 2"/>
          <p:cNvSpPr>
            <a:spLocks noGrp="1"/>
          </p:cNvSpPr>
          <p:nvPr>
            <p:ph idx="1"/>
          </p:nvPr>
        </p:nvSpPr>
        <p:spPr>
          <a:xfrm>
            <a:off x="2997470" y="273050"/>
            <a:ext cx="5689330" cy="5853113"/>
          </a:xfrm>
        </p:spPr>
        <p:txBody>
          <a:bodyPr>
            <a:normAutofit/>
          </a:bodyPr>
          <a:lstStyle/>
          <a:p>
            <a:pPr>
              <a:buNone/>
            </a:pPr>
            <a:r>
              <a:rPr lang="en-US" dirty="0" smtClean="0"/>
              <a:t>25.  Who uses scientifically </a:t>
            </a:r>
          </a:p>
          <a:p>
            <a:pPr>
              <a:buNone/>
            </a:pPr>
            <a:r>
              <a:rPr lang="en-US" dirty="0" smtClean="0"/>
              <a:t>gathered evidence to solve </a:t>
            </a:r>
          </a:p>
          <a:p>
            <a:pPr>
              <a:buNone/>
            </a:pPr>
            <a:r>
              <a:rPr lang="en-US" dirty="0" smtClean="0"/>
              <a:t>problems and gather knowledge?</a:t>
            </a:r>
          </a:p>
          <a:p>
            <a:pPr>
              <a:buNone/>
            </a:pPr>
            <a:endParaRPr lang="en-US" dirty="0" smtClean="0"/>
          </a:p>
          <a:p>
            <a:pPr marL="914400" lvl="1" indent="-514350">
              <a:buAutoNum type="alphaUcPeriod"/>
            </a:pPr>
            <a:r>
              <a:rPr lang="en-US" dirty="0" smtClean="0"/>
              <a:t>Scientists</a:t>
            </a:r>
          </a:p>
          <a:p>
            <a:pPr marL="914400" lvl="1" indent="-514350">
              <a:buAutoNum type="alphaUcPeriod"/>
            </a:pPr>
            <a:r>
              <a:rPr lang="en-US" dirty="0" smtClean="0"/>
              <a:t>Many people</a:t>
            </a:r>
          </a:p>
          <a:p>
            <a:pPr marL="914400" lvl="1" indent="-514350">
              <a:buAutoNum type="alphaUcPeriod"/>
            </a:pPr>
            <a:r>
              <a:rPr lang="en-US" dirty="0" smtClean="0"/>
              <a:t>All people</a:t>
            </a:r>
          </a:p>
          <a:p>
            <a:pPr marL="914400" lvl="1" indent="-514350">
              <a:buAutoNum type="alphaUcPeriod"/>
            </a:pPr>
            <a:r>
              <a:rPr lang="en-US" dirty="0" smtClean="0"/>
              <a:t>Americans</a:t>
            </a:r>
          </a:p>
          <a:p>
            <a:pPr marL="514350" indent="-514350">
              <a:buAutoNum type="alphaUcPeriod"/>
            </a:pPr>
            <a:endParaRPr lang="en-US" dirty="0"/>
          </a:p>
        </p:txBody>
      </p:sp>
      <p:sp>
        <p:nvSpPr>
          <p:cNvPr id="4" name="Text Placeholder 3"/>
          <p:cNvSpPr>
            <a:spLocks noGrp="1"/>
          </p:cNvSpPr>
          <p:nvPr>
            <p:ph type="body" sz="half" idx="2"/>
          </p:nvPr>
        </p:nvSpPr>
        <p:spPr>
          <a:xfrm>
            <a:off x="457200" y="2162523"/>
            <a:ext cx="2208489" cy="1613310"/>
          </a:xfrm>
          <a:solidFill>
            <a:schemeClr val="accent1">
              <a:lumMod val="40000"/>
              <a:lumOff val="60000"/>
            </a:schemeClr>
          </a:solidFill>
        </p:spPr>
        <p:txBody>
          <a:bodyPr/>
          <a:lstStyle/>
          <a:p>
            <a:r>
              <a:rPr lang="en-US" dirty="0" smtClean="0"/>
              <a:t>a.	Science is a way of knowing that is used by many people, not just scientists.</a:t>
            </a:r>
          </a:p>
          <a:p>
            <a:r>
              <a:rPr lang="en-US" dirty="0" smtClean="0"/>
              <a: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49"/>
            <a:ext cx="1865266" cy="1557657"/>
          </a:xfrm>
          <a:solidFill>
            <a:schemeClr val="accent1">
              <a:lumMod val="40000"/>
              <a:lumOff val="60000"/>
            </a:schemeClr>
          </a:solidFill>
        </p:spPr>
        <p:txBody>
          <a:bodyPr>
            <a:normAutofit fontScale="90000"/>
          </a:bodyPr>
          <a:lstStyle/>
          <a:p>
            <a:r>
              <a:rPr lang="en-US" dirty="0" smtClean="0"/>
              <a:t/>
            </a:r>
            <a:br>
              <a:rPr lang="en-US" dirty="0" smtClean="0"/>
            </a:br>
            <a:r>
              <a:rPr lang="en-US" dirty="0" smtClean="0"/>
              <a:t/>
            </a:r>
            <a:br>
              <a:rPr lang="en-US" dirty="0" smtClean="0"/>
            </a:br>
            <a:r>
              <a:rPr lang="en-US" dirty="0" smtClean="0"/>
              <a:t>6.  Demonstrate Understanding of the Nature of Science</a:t>
            </a:r>
            <a:endParaRPr lang="en-US" dirty="0"/>
          </a:p>
        </p:txBody>
      </p:sp>
      <p:sp>
        <p:nvSpPr>
          <p:cNvPr id="3" name="Content Placeholder 2"/>
          <p:cNvSpPr>
            <a:spLocks noGrp="1"/>
          </p:cNvSpPr>
          <p:nvPr>
            <p:ph idx="1"/>
          </p:nvPr>
        </p:nvSpPr>
        <p:spPr>
          <a:xfrm>
            <a:off x="2745775" y="273050"/>
            <a:ext cx="6155110" cy="6260286"/>
          </a:xfrm>
        </p:spPr>
        <p:txBody>
          <a:bodyPr>
            <a:normAutofit/>
          </a:bodyPr>
          <a:lstStyle/>
          <a:p>
            <a:pPr>
              <a:buNone/>
            </a:pPr>
            <a:r>
              <a:rPr lang="en-US" sz="2800" b="1" dirty="0" smtClean="0"/>
              <a:t>26.</a:t>
            </a:r>
            <a:r>
              <a:rPr lang="en-US" sz="2800" dirty="0" smtClean="0"/>
              <a:t> How do scientists know matter is made of particles?</a:t>
            </a:r>
          </a:p>
          <a:p>
            <a:pPr>
              <a:buNone/>
            </a:pPr>
            <a:r>
              <a:rPr lang="en-US" sz="2800" dirty="0" smtClean="0"/>
              <a:t> </a:t>
            </a:r>
          </a:p>
          <a:p>
            <a:pPr>
              <a:buNone/>
            </a:pPr>
            <a:r>
              <a:rPr lang="en-US" sz="2800" dirty="0" smtClean="0"/>
              <a:t>A.  Scientists following only the “scientific method” discovered it .</a:t>
            </a:r>
          </a:p>
          <a:p>
            <a:pPr>
              <a:buNone/>
            </a:pPr>
            <a:r>
              <a:rPr lang="en-US" sz="2800" dirty="0" smtClean="0"/>
              <a:t>B.  A variety of methods have proven it.</a:t>
            </a:r>
          </a:p>
          <a:p>
            <a:pPr>
              <a:buNone/>
            </a:pPr>
            <a:r>
              <a:rPr lang="en-US" sz="2800" dirty="0" smtClean="0"/>
              <a:t>C.  People have always known it.</a:t>
            </a:r>
          </a:p>
          <a:p>
            <a:pPr>
              <a:buNone/>
            </a:pPr>
            <a:r>
              <a:rPr lang="en-US" sz="2800" dirty="0" smtClean="0"/>
              <a:t>D.  A famous scientist decided it was true.</a:t>
            </a:r>
          </a:p>
          <a:p>
            <a:endParaRPr lang="en-US" dirty="0"/>
          </a:p>
        </p:txBody>
      </p:sp>
      <p:sp>
        <p:nvSpPr>
          <p:cNvPr id="4" name="Text Placeholder 3"/>
          <p:cNvSpPr>
            <a:spLocks noGrp="1"/>
          </p:cNvSpPr>
          <p:nvPr>
            <p:ph type="body" sz="half" idx="2"/>
          </p:nvPr>
        </p:nvSpPr>
        <p:spPr>
          <a:xfrm>
            <a:off x="457201" y="2105313"/>
            <a:ext cx="1693655" cy="4020850"/>
          </a:xfrm>
          <a:solidFill>
            <a:srgbClr val="E7FFE2"/>
          </a:solidFill>
        </p:spPr>
        <p:txBody>
          <a:bodyPr/>
          <a:lstStyle/>
          <a:p>
            <a:r>
              <a:rPr lang="en-US" dirty="0" smtClean="0"/>
              <a:t>Understand that science investigations use a variety of methods and do not always use the same set of procedures; understand that there is not just one "scientific method."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12"/>
            <a:ext cx="1991115" cy="1162050"/>
          </a:xfrm>
          <a:solidFill>
            <a:schemeClr val="accent1">
              <a:lumMod val="20000"/>
              <a:lumOff val="80000"/>
            </a:schemeClr>
          </a:solidFill>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6.  Demonstrate Understanding of the Nature of Science</a:t>
            </a:r>
            <a:endParaRPr lang="en-US" dirty="0"/>
          </a:p>
        </p:txBody>
      </p:sp>
      <p:sp>
        <p:nvSpPr>
          <p:cNvPr id="3" name="Content Placeholder 2"/>
          <p:cNvSpPr>
            <a:spLocks noGrp="1"/>
          </p:cNvSpPr>
          <p:nvPr>
            <p:ph idx="1"/>
          </p:nvPr>
        </p:nvSpPr>
        <p:spPr>
          <a:xfrm>
            <a:off x="2837300" y="273050"/>
            <a:ext cx="5849500" cy="5853113"/>
          </a:xfrm>
        </p:spPr>
        <p:txBody>
          <a:bodyPr>
            <a:normAutofit fontScale="85000" lnSpcReduction="20000"/>
          </a:bodyPr>
          <a:lstStyle/>
          <a:p>
            <a:pPr>
              <a:buNone/>
            </a:pPr>
            <a:r>
              <a:rPr lang="en-US" dirty="0" smtClean="0"/>
              <a:t>27.  Plant roots appear </a:t>
            </a:r>
            <a:r>
              <a:rPr lang="en-US" dirty="0"/>
              <a:t>to pull</a:t>
            </a:r>
            <a:r>
              <a:rPr lang="en-US" dirty="0" smtClean="0"/>
              <a:t> nutrients out of </a:t>
            </a:r>
            <a:r>
              <a:rPr lang="en-US" dirty="0"/>
              <a:t>the </a:t>
            </a:r>
            <a:r>
              <a:rPr lang="en-US" dirty="0" smtClean="0"/>
              <a:t>soil but </a:t>
            </a:r>
            <a:r>
              <a:rPr lang="en-US" dirty="0"/>
              <a:t>s</a:t>
            </a:r>
            <a:r>
              <a:rPr lang="en-US" dirty="0" smtClean="0"/>
              <a:t>cientists agree </a:t>
            </a:r>
            <a:r>
              <a:rPr lang="en-US" dirty="0"/>
              <a:t>that</a:t>
            </a:r>
            <a:r>
              <a:rPr lang="en-US" dirty="0" smtClean="0"/>
              <a:t> plants </a:t>
            </a:r>
            <a:r>
              <a:rPr lang="en-US" dirty="0"/>
              <a:t>get their “food” from</a:t>
            </a:r>
            <a:r>
              <a:rPr lang="en-US" dirty="0" smtClean="0"/>
              <a:t> the </a:t>
            </a:r>
            <a:r>
              <a:rPr lang="en-US" dirty="0"/>
              <a:t>air. </a:t>
            </a:r>
            <a:r>
              <a:rPr lang="en-US" dirty="0" smtClean="0"/>
              <a:t> Why </a:t>
            </a:r>
            <a:r>
              <a:rPr lang="en-US" dirty="0"/>
              <a:t>do scientists accept</a:t>
            </a:r>
            <a:r>
              <a:rPr lang="en-US" dirty="0" smtClean="0"/>
              <a:t> something </a:t>
            </a:r>
            <a:r>
              <a:rPr lang="en-US" dirty="0"/>
              <a:t>that</a:t>
            </a:r>
            <a:r>
              <a:rPr lang="en-US" dirty="0" smtClean="0"/>
              <a:t> does </a:t>
            </a:r>
            <a:r>
              <a:rPr lang="en-US" dirty="0"/>
              <a:t>not appear to be</a:t>
            </a:r>
            <a:r>
              <a:rPr lang="en-US" dirty="0" smtClean="0"/>
              <a:t> true</a:t>
            </a:r>
            <a:r>
              <a:rPr lang="en-US" dirty="0"/>
              <a:t>?</a:t>
            </a:r>
          </a:p>
          <a:p>
            <a:pPr>
              <a:buNone/>
            </a:pPr>
            <a:r>
              <a:rPr lang="en-US" dirty="0"/>
              <a:t> </a:t>
            </a:r>
          </a:p>
          <a:p>
            <a:pPr>
              <a:buNone/>
            </a:pPr>
            <a:r>
              <a:rPr lang="en-US" dirty="0"/>
              <a:t>A.  </a:t>
            </a:r>
            <a:r>
              <a:rPr lang="en-US" dirty="0" smtClean="0"/>
              <a:t>They decided at a meeting after careful thought.</a:t>
            </a:r>
            <a:endParaRPr lang="en-US" dirty="0"/>
          </a:p>
          <a:p>
            <a:pPr>
              <a:buNone/>
            </a:pPr>
            <a:r>
              <a:rPr lang="en-US" dirty="0"/>
              <a:t>B.  They have interviewed farmers in many places on Earth.</a:t>
            </a:r>
          </a:p>
          <a:p>
            <a:pPr>
              <a:buNone/>
            </a:pPr>
            <a:r>
              <a:rPr lang="en-US" dirty="0"/>
              <a:t>C.  They have evidence from experiments with plant growth.</a:t>
            </a:r>
          </a:p>
          <a:p>
            <a:pPr>
              <a:buNone/>
            </a:pPr>
            <a:r>
              <a:rPr lang="en-US" dirty="0"/>
              <a:t>D.  They found information on plant growth </a:t>
            </a:r>
            <a:r>
              <a:rPr lang="en-US" dirty="0" smtClean="0"/>
              <a:t>in books about plants.</a:t>
            </a:r>
            <a:endParaRPr lang="en-US" dirty="0"/>
          </a:p>
          <a:p>
            <a:endParaRPr lang="en-US" dirty="0"/>
          </a:p>
        </p:txBody>
      </p:sp>
      <p:sp>
        <p:nvSpPr>
          <p:cNvPr id="4" name="Text Placeholder 3"/>
          <p:cNvSpPr>
            <a:spLocks noGrp="1"/>
          </p:cNvSpPr>
          <p:nvPr>
            <p:ph type="body" sz="half" idx="2"/>
          </p:nvPr>
        </p:nvSpPr>
        <p:spPr>
          <a:xfrm>
            <a:off x="457200" y="2082429"/>
            <a:ext cx="1991115" cy="4043734"/>
          </a:xfrm>
          <a:solidFill>
            <a:srgbClr val="E7FFE2"/>
          </a:solidFill>
        </p:spPr>
        <p:txBody>
          <a:bodyPr/>
          <a:lstStyle/>
          <a:p>
            <a:endParaRPr lang="en-US" dirty="0" smtClean="0"/>
          </a:p>
          <a:p>
            <a:endParaRPr lang="en-US" dirty="0" smtClean="0"/>
          </a:p>
          <a:p>
            <a:endParaRPr lang="en-US" dirty="0" smtClean="0"/>
          </a:p>
          <a:p>
            <a:r>
              <a:rPr lang="en-US" dirty="0" smtClean="0"/>
              <a:t>Science findings are based upon evidence.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2644275" cy="1162050"/>
          </a:xfrm>
          <a:solidFill>
            <a:srgbClr val="E7FFE2"/>
          </a:solidFill>
        </p:spPr>
        <p:txBody>
          <a:bodyPr/>
          <a:lstStyle/>
          <a:p>
            <a:r>
              <a:rPr lang="en-US" dirty="0"/>
              <a:t>1.  Use Science Process and Thinking Skills</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a:t>Use these objects to answer the next two questions</a:t>
            </a:r>
            <a:r>
              <a:rPr lang="en-US" b="1" dirty="0" smtClean="0"/>
              <a:t>:</a:t>
            </a:r>
          </a:p>
          <a:p>
            <a:pPr>
              <a:buNone/>
            </a:pPr>
            <a:endParaRPr lang="en-US" b="1"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a:t> </a:t>
            </a:r>
            <a:endParaRPr lang="en-US" dirty="0" smtClean="0"/>
          </a:p>
          <a:p>
            <a:pPr>
              <a:buNone/>
            </a:pPr>
            <a:r>
              <a:rPr lang="en-US" b="1" dirty="0" smtClean="0"/>
              <a:t>1.  </a:t>
            </a:r>
            <a:r>
              <a:rPr lang="en-US" dirty="0"/>
              <a:t>Which objects should be classified together?</a:t>
            </a:r>
          </a:p>
          <a:p>
            <a:pPr>
              <a:buNone/>
            </a:pPr>
            <a:r>
              <a:rPr lang="en-US" dirty="0"/>
              <a:t> </a:t>
            </a:r>
          </a:p>
          <a:p>
            <a:pPr>
              <a:buNone/>
            </a:pPr>
            <a:r>
              <a:rPr lang="en-US" dirty="0"/>
              <a:t>A.  the towel and the tennis racket because they both can be held.</a:t>
            </a:r>
          </a:p>
          <a:p>
            <a:pPr>
              <a:buNone/>
            </a:pPr>
            <a:r>
              <a:rPr lang="en-US" dirty="0"/>
              <a:t>B.  the towel and the stuffed doll because they are both soft.</a:t>
            </a:r>
          </a:p>
          <a:p>
            <a:pPr>
              <a:buNone/>
            </a:pPr>
            <a:r>
              <a:rPr lang="en-US" dirty="0"/>
              <a:t>C.  the diamond and the tennis racket because they both are round.</a:t>
            </a:r>
          </a:p>
          <a:p>
            <a:pPr>
              <a:buNone/>
            </a:pPr>
            <a:r>
              <a:rPr lang="en-US" dirty="0"/>
              <a:t>D.  the diamond and the towel because they are both shiny.</a:t>
            </a:r>
          </a:p>
          <a:p>
            <a:pPr>
              <a:buNone/>
            </a:pPr>
            <a:r>
              <a:rPr lang="en-US" b="1" dirty="0"/>
              <a:t> </a:t>
            </a:r>
            <a:endParaRPr lang="en-US" dirty="0"/>
          </a:p>
          <a:p>
            <a:pPr>
              <a:buNone/>
            </a:pPr>
            <a:endParaRPr lang="en-US" dirty="0"/>
          </a:p>
        </p:txBody>
      </p:sp>
      <p:sp>
        <p:nvSpPr>
          <p:cNvPr id="4" name="Text Placeholder 3"/>
          <p:cNvSpPr>
            <a:spLocks noGrp="1"/>
          </p:cNvSpPr>
          <p:nvPr>
            <p:ph type="body" sz="half" idx="2"/>
          </p:nvPr>
        </p:nvSpPr>
        <p:spPr>
          <a:xfrm>
            <a:off x="457201" y="1911684"/>
            <a:ext cx="2644274" cy="4214479"/>
          </a:xfrm>
          <a:solidFill>
            <a:schemeClr val="accent1">
              <a:lumMod val="20000"/>
              <a:lumOff val="80000"/>
            </a:schemeClr>
          </a:solidFill>
        </p:spPr>
        <p:txBody>
          <a:bodyPr>
            <a:normAutofit/>
          </a:bodyPr>
          <a:lstStyle/>
          <a:p>
            <a:endParaRPr lang="en-US" sz="1800" dirty="0" smtClean="0"/>
          </a:p>
          <a:p>
            <a:endParaRPr lang="en-US" sz="1800" dirty="0" smtClean="0"/>
          </a:p>
          <a:p>
            <a:endParaRPr lang="en-US" sz="1800" dirty="0" smtClean="0"/>
          </a:p>
          <a:p>
            <a:r>
              <a:rPr lang="en-US" sz="1800" dirty="0" smtClean="0"/>
              <a:t>a</a:t>
            </a:r>
            <a:r>
              <a:rPr lang="en-US" sz="1800" dirty="0"/>
              <a:t>.	Observe objects and events for patterns and record both qualitative and quantitative information.</a:t>
            </a:r>
            <a:endParaRPr lang="en-US" sz="1800" dirty="0" smtClean="0"/>
          </a:p>
          <a:p>
            <a:pPr marL="342900" indent="-342900">
              <a:buAutoNum type="alphaLcPeriod" startAt="6"/>
            </a:pPr>
            <a:endParaRPr lang="en-US" sz="2000" b="1" dirty="0">
              <a:latin typeface="+mj-lt"/>
              <a:ea typeface="+mj-ea"/>
              <a:cs typeface="+mj-cs"/>
            </a:endParaRPr>
          </a:p>
        </p:txBody>
      </p:sp>
      <p:pic>
        <p:nvPicPr>
          <p:cNvPr id="5" name="Picture 4"/>
          <p:cNvPicPr>
            <a:picLocks noChangeAspect="1"/>
          </p:cNvPicPr>
          <p:nvPr/>
        </p:nvPicPr>
        <p:blipFill>
          <a:blip r:embed="rId2"/>
          <a:stretch>
            <a:fillRect/>
          </a:stretch>
        </p:blipFill>
        <p:spPr>
          <a:xfrm>
            <a:off x="3276600" y="876300"/>
            <a:ext cx="5410200" cy="1701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2208489" cy="1162050"/>
          </a:xfrm>
          <a:solidFill>
            <a:srgbClr val="E7FFE2"/>
          </a:solidFill>
        </p:spPr>
        <p:txBody>
          <a:bodyPr>
            <a:normAutofit fontScale="90000"/>
          </a:bodyPr>
          <a:lstStyle/>
          <a:p>
            <a:r>
              <a:rPr lang="en-US" dirty="0" smtClean="0"/>
              <a:t>6.  Demonstrate Understanding of the</a:t>
            </a:r>
            <a:br>
              <a:rPr lang="en-US" dirty="0" smtClean="0"/>
            </a:br>
            <a:r>
              <a:rPr lang="en-US" dirty="0" smtClean="0"/>
              <a:t>Nature of Science</a:t>
            </a:r>
            <a:br>
              <a:rPr lang="en-US" dirty="0" smtClean="0"/>
            </a:br>
            <a:endParaRPr lang="en-US" dirty="0"/>
          </a:p>
        </p:txBody>
      </p:sp>
      <p:sp>
        <p:nvSpPr>
          <p:cNvPr id="3" name="Content Placeholder 2"/>
          <p:cNvSpPr>
            <a:spLocks noGrp="1"/>
          </p:cNvSpPr>
          <p:nvPr>
            <p:ph idx="1"/>
          </p:nvPr>
        </p:nvSpPr>
        <p:spPr>
          <a:xfrm>
            <a:off x="2665689" y="273050"/>
            <a:ext cx="6315281" cy="5853113"/>
          </a:xfrm>
        </p:spPr>
        <p:txBody>
          <a:bodyPr>
            <a:normAutofit lnSpcReduction="10000"/>
          </a:bodyPr>
          <a:lstStyle/>
          <a:p>
            <a:pPr>
              <a:buNone/>
            </a:pPr>
            <a:r>
              <a:rPr lang="en-US" b="1" dirty="0" smtClean="0"/>
              <a:t>   28.  </a:t>
            </a:r>
            <a:r>
              <a:rPr lang="en-US" dirty="0" smtClean="0"/>
              <a:t>Why are conclusions about plant and animal classification made by scientists 200 years ago no longer considered correct?</a:t>
            </a:r>
          </a:p>
          <a:p>
            <a:pPr>
              <a:buNone/>
            </a:pPr>
            <a:r>
              <a:rPr lang="en-US" dirty="0" smtClean="0"/>
              <a:t> </a:t>
            </a:r>
          </a:p>
          <a:p>
            <a:pPr lvl="1">
              <a:buNone/>
            </a:pPr>
            <a:r>
              <a:rPr lang="en-US" dirty="0" smtClean="0"/>
              <a:t>A.  scientists can change their conclusions based on new evidence.</a:t>
            </a:r>
          </a:p>
          <a:p>
            <a:pPr lvl="1">
              <a:buNone/>
            </a:pPr>
            <a:r>
              <a:rPr lang="en-US" dirty="0" smtClean="0"/>
              <a:t>B.  scientists in early days did not make accurate observations</a:t>
            </a:r>
          </a:p>
          <a:p>
            <a:pPr lvl="1">
              <a:buNone/>
            </a:pPr>
            <a:r>
              <a:rPr lang="en-US" dirty="0" smtClean="0"/>
              <a:t>C.  plants and animals have changed since the early days</a:t>
            </a:r>
          </a:p>
          <a:p>
            <a:pPr lvl="1">
              <a:buNone/>
            </a:pPr>
            <a:r>
              <a:rPr lang="en-US" dirty="0" smtClean="0"/>
              <a:t>D.  scientists no longer use classification schemes</a:t>
            </a:r>
          </a:p>
          <a:p>
            <a:endParaRPr lang="en-US" dirty="0"/>
          </a:p>
        </p:txBody>
      </p:sp>
      <p:sp>
        <p:nvSpPr>
          <p:cNvPr id="4" name="Text Placeholder 3"/>
          <p:cNvSpPr>
            <a:spLocks noGrp="1"/>
          </p:cNvSpPr>
          <p:nvPr>
            <p:ph type="body" sz="half" idx="2"/>
          </p:nvPr>
        </p:nvSpPr>
        <p:spPr>
          <a:xfrm>
            <a:off x="457201" y="2059545"/>
            <a:ext cx="2059760" cy="4066618"/>
          </a:xfrm>
          <a:solidFill>
            <a:schemeClr val="accent1">
              <a:lumMod val="20000"/>
              <a:lumOff val="80000"/>
            </a:schemeClr>
          </a:solidFill>
        </p:spPr>
        <p:txBody>
          <a:bodyPr/>
          <a:lstStyle/>
          <a:p>
            <a:endParaRPr lang="en-US" dirty="0" smtClean="0"/>
          </a:p>
          <a:p>
            <a:endParaRPr lang="en-US" dirty="0" smtClean="0"/>
          </a:p>
          <a:p>
            <a:r>
              <a:rPr lang="en-US" dirty="0" smtClean="0"/>
              <a:t>Understand that science conclusions are tentative and therefore never final.  Understandings based upon these conclusions are subject to revision in light of new evidence.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17549"/>
            <a:ext cx="2036879" cy="1435099"/>
          </a:xfrm>
          <a:solidFill>
            <a:srgbClr val="E7FFE2"/>
          </a:solidFill>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6.  Demonstrate Understanding of the Nature of Science</a:t>
            </a:r>
            <a:br>
              <a:rPr lang="en-US" dirty="0" smtClean="0"/>
            </a:br>
            <a:endParaRPr lang="en-US" dirty="0"/>
          </a:p>
        </p:txBody>
      </p:sp>
      <p:sp>
        <p:nvSpPr>
          <p:cNvPr id="3" name="Content Placeholder 2"/>
          <p:cNvSpPr>
            <a:spLocks noGrp="1"/>
          </p:cNvSpPr>
          <p:nvPr>
            <p:ph idx="1"/>
          </p:nvPr>
        </p:nvSpPr>
        <p:spPr>
          <a:xfrm>
            <a:off x="3054674" y="273050"/>
            <a:ext cx="5632126" cy="5853113"/>
          </a:xfrm>
        </p:spPr>
        <p:txBody>
          <a:bodyPr>
            <a:normAutofit fontScale="92500" lnSpcReduction="10000"/>
          </a:bodyPr>
          <a:lstStyle/>
          <a:p>
            <a:pPr>
              <a:buNone/>
            </a:pPr>
            <a:r>
              <a:rPr lang="en-US" dirty="0" smtClean="0"/>
              <a:t>29.  Why are scientists confident</a:t>
            </a:r>
          </a:p>
          <a:p>
            <a:pPr>
              <a:buNone/>
            </a:pPr>
            <a:r>
              <a:rPr lang="en-US" dirty="0" smtClean="0"/>
              <a:t>that dinosaur fossils of animals </a:t>
            </a:r>
          </a:p>
          <a:p>
            <a:pPr>
              <a:buNone/>
            </a:pPr>
            <a:r>
              <a:rPr lang="en-US" dirty="0" smtClean="0"/>
              <a:t>with wings used them to fly?</a:t>
            </a:r>
          </a:p>
          <a:p>
            <a:pPr>
              <a:buNone/>
            </a:pPr>
            <a:endParaRPr lang="en-US" dirty="0" smtClean="0"/>
          </a:p>
          <a:p>
            <a:pPr marL="514350" indent="-514350">
              <a:buAutoNum type="alphaUcPeriod"/>
            </a:pPr>
            <a:r>
              <a:rPr lang="en-US" dirty="0" smtClean="0"/>
              <a:t>Because it makes sense.</a:t>
            </a:r>
          </a:p>
          <a:p>
            <a:pPr marL="514350" indent="-514350">
              <a:buAutoNum type="alphaUcPeriod"/>
            </a:pPr>
            <a:r>
              <a:rPr lang="en-US" dirty="0" smtClean="0"/>
              <a:t>Because scientists know about the past.</a:t>
            </a:r>
          </a:p>
          <a:p>
            <a:pPr marL="514350" indent="-514350">
              <a:buAutoNum type="alphaUcPeriod"/>
            </a:pPr>
            <a:r>
              <a:rPr lang="en-US" dirty="0" smtClean="0"/>
              <a:t>Because they cannot think of anything else the wings are for.</a:t>
            </a:r>
          </a:p>
          <a:p>
            <a:pPr marL="514350" indent="-514350">
              <a:buAutoNum type="alphaUcPeriod"/>
            </a:pPr>
            <a:r>
              <a:rPr lang="en-US" dirty="0" smtClean="0"/>
              <a:t>Because they assume animals in the past are like those of today.</a:t>
            </a:r>
          </a:p>
          <a:p>
            <a:pPr>
              <a:buNone/>
            </a:pPr>
            <a:endParaRPr lang="en-US" dirty="0" smtClean="0"/>
          </a:p>
          <a:p>
            <a:pPr>
              <a:buNone/>
            </a:pPr>
            <a:endParaRPr lang="en-US" dirty="0"/>
          </a:p>
        </p:txBody>
      </p:sp>
      <p:sp>
        <p:nvSpPr>
          <p:cNvPr id="4" name="Text Placeholder 3"/>
          <p:cNvSpPr>
            <a:spLocks noGrp="1"/>
          </p:cNvSpPr>
          <p:nvPr>
            <p:ph type="body" sz="half" idx="2"/>
          </p:nvPr>
        </p:nvSpPr>
        <p:spPr>
          <a:xfrm>
            <a:off x="457200" y="2631641"/>
            <a:ext cx="2036878" cy="2752642"/>
          </a:xfrm>
          <a:solidFill>
            <a:schemeClr val="accent1">
              <a:lumMod val="20000"/>
              <a:lumOff val="80000"/>
            </a:schemeClr>
          </a:solidFill>
        </p:spPr>
        <p:txBody>
          <a:bodyPr/>
          <a:lstStyle/>
          <a:p>
            <a:r>
              <a:rPr lang="en-US" dirty="0" smtClean="0"/>
              <a:t>Understand that scientific conclusions are based on the assumption that natural laws operate today as they did in the past and that they will continue to do so in the future.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1819504" cy="1162050"/>
          </a:xfrm>
          <a:solidFill>
            <a:srgbClr val="E7FFE2"/>
          </a:solidFill>
        </p:spPr>
        <p:txBody>
          <a:bodyPr>
            <a:normAutofit fontScale="90000"/>
          </a:bodyPr>
          <a:lstStyle/>
          <a:p>
            <a:r>
              <a:rPr lang="en-US" dirty="0" smtClean="0"/>
              <a:t/>
            </a:r>
            <a:br>
              <a:rPr lang="en-US" dirty="0" smtClean="0"/>
            </a:br>
            <a:r>
              <a:rPr lang="en-US" dirty="0" smtClean="0"/>
              <a:t>6.  Demonstrate Understanding of the Nature of Science</a:t>
            </a:r>
            <a:endParaRPr lang="en-US" dirty="0"/>
          </a:p>
        </p:txBody>
      </p:sp>
      <p:sp>
        <p:nvSpPr>
          <p:cNvPr id="3" name="Content Placeholder 2"/>
          <p:cNvSpPr>
            <a:spLocks noGrp="1"/>
          </p:cNvSpPr>
          <p:nvPr>
            <p:ph idx="1"/>
          </p:nvPr>
        </p:nvSpPr>
        <p:spPr>
          <a:xfrm>
            <a:off x="2917385" y="273050"/>
            <a:ext cx="5769415" cy="5853113"/>
          </a:xfrm>
        </p:spPr>
        <p:txBody>
          <a:bodyPr>
            <a:normAutofit fontScale="85000" lnSpcReduction="20000"/>
          </a:bodyPr>
          <a:lstStyle/>
          <a:p>
            <a:pPr>
              <a:buNone/>
            </a:pPr>
            <a:r>
              <a:rPr lang="en-US" b="1" dirty="0" smtClean="0"/>
              <a:t>30.  </a:t>
            </a:r>
            <a:r>
              <a:rPr lang="en-US" dirty="0" smtClean="0"/>
              <a:t>A biologist and a chemist both investigate an ecosystem.  How will their conclusions vary?</a:t>
            </a:r>
          </a:p>
          <a:p>
            <a:pPr>
              <a:buNone/>
            </a:pPr>
            <a:r>
              <a:rPr lang="en-US" dirty="0" smtClean="0"/>
              <a:t> </a:t>
            </a:r>
          </a:p>
          <a:p>
            <a:pPr>
              <a:buNone/>
            </a:pPr>
            <a:r>
              <a:rPr lang="en-US" dirty="0" smtClean="0"/>
              <a:t>A.  They may not agree but both will be based on evidence.</a:t>
            </a:r>
          </a:p>
          <a:p>
            <a:pPr>
              <a:buNone/>
            </a:pPr>
            <a:r>
              <a:rPr lang="en-US" dirty="0" smtClean="0"/>
              <a:t>B.  They will be slightly different because biologists do not use a control.</a:t>
            </a:r>
          </a:p>
          <a:p>
            <a:pPr>
              <a:buNone/>
            </a:pPr>
            <a:r>
              <a:rPr lang="en-US" dirty="0" smtClean="0"/>
              <a:t>C.  They will be very different because the chemists will use mathematical analysis.</a:t>
            </a:r>
          </a:p>
          <a:p>
            <a:pPr>
              <a:buNone/>
            </a:pPr>
            <a:r>
              <a:rPr lang="en-US" dirty="0" smtClean="0"/>
              <a:t>D.  The two scientists will disagree on the results because they use different methods.</a:t>
            </a:r>
          </a:p>
          <a:p>
            <a:endParaRPr lang="en-US" dirty="0"/>
          </a:p>
        </p:txBody>
      </p:sp>
      <p:sp>
        <p:nvSpPr>
          <p:cNvPr id="4" name="Text Placeholder 3"/>
          <p:cNvSpPr>
            <a:spLocks noGrp="1"/>
          </p:cNvSpPr>
          <p:nvPr>
            <p:ph type="body" sz="half" idx="2"/>
          </p:nvPr>
        </p:nvSpPr>
        <p:spPr>
          <a:xfrm>
            <a:off x="457200" y="2231174"/>
            <a:ext cx="2151285" cy="3894989"/>
          </a:xfrm>
          <a:solidFill>
            <a:schemeClr val="accent1">
              <a:lumMod val="20000"/>
              <a:lumOff val="80000"/>
            </a:schemeClr>
          </a:solidFill>
        </p:spPr>
        <p:txBody>
          <a:bodyPr/>
          <a:lstStyle/>
          <a:p>
            <a:r>
              <a:rPr lang="en-US" dirty="0" smtClean="0"/>
              <a:t>Understand that various disciplines of science are interrelated and share common rules of evidence to explain phenomena in the natural world.</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6420472"/>
          </a:xfrm>
        </p:spPr>
        <p:txBody>
          <a:bodyPr>
            <a:normAutofit/>
          </a:bodyPr>
          <a:lstStyle/>
          <a:p>
            <a:r>
              <a:rPr lang="en-US" b="0" dirty="0" smtClean="0"/>
              <a:t>Key</a:t>
            </a:r>
            <a:br>
              <a:rPr lang="en-US" b="0" dirty="0" smtClean="0"/>
            </a:br>
            <a:r>
              <a:rPr lang="en-US" b="0" dirty="0" smtClean="0"/>
              <a:t> </a:t>
            </a:r>
            <a:br>
              <a:rPr lang="en-US" b="0" dirty="0" smtClean="0"/>
            </a:br>
            <a:r>
              <a:rPr lang="en-US" b="0" dirty="0" smtClean="0"/>
              <a:t>1.  B</a:t>
            </a:r>
            <a:br>
              <a:rPr lang="en-US" b="0" dirty="0" smtClean="0"/>
            </a:br>
            <a:r>
              <a:rPr lang="en-US" b="0" dirty="0" smtClean="0"/>
              <a:t>2.  A</a:t>
            </a:r>
            <a:br>
              <a:rPr lang="en-US" b="0" dirty="0" smtClean="0"/>
            </a:br>
            <a:r>
              <a:rPr lang="en-US" b="0" dirty="0" smtClean="0"/>
              <a:t>3.  D</a:t>
            </a:r>
            <a:br>
              <a:rPr lang="en-US" b="0" dirty="0" smtClean="0"/>
            </a:br>
            <a:r>
              <a:rPr lang="en-US" b="0" dirty="0" smtClean="0"/>
              <a:t>4.  C</a:t>
            </a:r>
            <a:br>
              <a:rPr lang="en-US" b="0" dirty="0" smtClean="0"/>
            </a:br>
            <a:r>
              <a:rPr lang="en-US" b="0" dirty="0" smtClean="0"/>
              <a:t>5.  B</a:t>
            </a:r>
            <a:br>
              <a:rPr lang="en-US" b="0" dirty="0" smtClean="0"/>
            </a:br>
            <a:r>
              <a:rPr lang="en-US" b="0" dirty="0" smtClean="0"/>
              <a:t>6.  D</a:t>
            </a:r>
            <a:br>
              <a:rPr lang="en-US" b="0" dirty="0" smtClean="0"/>
            </a:br>
            <a:r>
              <a:rPr lang="en-US" b="0" dirty="0" smtClean="0"/>
              <a:t>7.  C</a:t>
            </a:r>
            <a:br>
              <a:rPr lang="en-US" b="0" dirty="0" smtClean="0"/>
            </a:br>
            <a:r>
              <a:rPr lang="en-US" b="0" dirty="0" smtClean="0"/>
              <a:t>8.  A</a:t>
            </a:r>
            <a:br>
              <a:rPr lang="en-US" b="0" dirty="0" smtClean="0"/>
            </a:br>
            <a:r>
              <a:rPr lang="en-US" b="0" dirty="0" smtClean="0"/>
              <a:t>9.  C</a:t>
            </a:r>
            <a:br>
              <a:rPr lang="en-US" b="0" dirty="0" smtClean="0"/>
            </a:br>
            <a:r>
              <a:rPr lang="en-US" b="0" dirty="0" smtClean="0"/>
              <a:t>10.  A</a:t>
            </a:r>
            <a:br>
              <a:rPr lang="en-US" b="0" dirty="0" smtClean="0"/>
            </a:br>
            <a:r>
              <a:rPr lang="en-US" b="0" dirty="0" smtClean="0"/>
              <a:t>11.  C</a:t>
            </a:r>
            <a:br>
              <a:rPr lang="en-US" b="0" dirty="0" smtClean="0"/>
            </a:br>
            <a:r>
              <a:rPr lang="en-US" b="0" dirty="0" smtClean="0"/>
              <a:t>12.   D</a:t>
            </a:r>
            <a:br>
              <a:rPr lang="en-US" b="0" dirty="0" smtClean="0"/>
            </a:br>
            <a:r>
              <a:rPr lang="en-US" b="0" dirty="0" smtClean="0"/>
              <a:t>13.  D</a:t>
            </a:r>
            <a:br>
              <a:rPr lang="en-US" b="0" dirty="0" smtClean="0"/>
            </a:br>
            <a:r>
              <a:rPr lang="en-US" b="0" dirty="0" smtClean="0"/>
              <a:t>14.  C</a:t>
            </a:r>
            <a:br>
              <a:rPr lang="en-US" b="0" dirty="0" smtClean="0"/>
            </a:br>
            <a:r>
              <a:rPr lang="en-US" b="0" dirty="0" smtClean="0"/>
              <a:t>15.  C</a:t>
            </a:r>
            <a:r>
              <a:rPr lang="en-US" dirty="0" smtClean="0"/>
              <a:t/>
            </a:r>
            <a:br>
              <a:rPr lang="en-US" dirty="0" smtClean="0"/>
            </a:br>
            <a:endParaRPr lang="en-US" dirty="0"/>
          </a:p>
        </p:txBody>
      </p:sp>
      <p:sp>
        <p:nvSpPr>
          <p:cNvPr id="3" name="Content Placeholder 2"/>
          <p:cNvSpPr>
            <a:spLocks noGrp="1"/>
          </p:cNvSpPr>
          <p:nvPr>
            <p:ph idx="1"/>
          </p:nvPr>
        </p:nvSpPr>
        <p:spPr>
          <a:xfrm>
            <a:off x="2396656" y="1004887"/>
            <a:ext cx="5111750" cy="5853113"/>
          </a:xfrm>
        </p:spPr>
        <p:txBody>
          <a:bodyPr>
            <a:normAutofit lnSpcReduction="10000"/>
          </a:bodyPr>
          <a:lstStyle/>
          <a:p>
            <a:pPr>
              <a:buNone/>
            </a:pPr>
            <a:r>
              <a:rPr lang="en-US" sz="2162" dirty="0" smtClean="0"/>
              <a:t>16.  C</a:t>
            </a:r>
          </a:p>
          <a:p>
            <a:pPr>
              <a:buNone/>
            </a:pPr>
            <a:r>
              <a:rPr lang="en-US" sz="2162" dirty="0" smtClean="0"/>
              <a:t>17.  A</a:t>
            </a:r>
          </a:p>
          <a:p>
            <a:pPr>
              <a:buNone/>
            </a:pPr>
            <a:r>
              <a:rPr lang="en-US" sz="2162" dirty="0" smtClean="0"/>
              <a:t>18.  B</a:t>
            </a:r>
          </a:p>
          <a:p>
            <a:pPr>
              <a:buNone/>
            </a:pPr>
            <a:r>
              <a:rPr lang="en-US" sz="2162" dirty="0" smtClean="0"/>
              <a:t>19.  D</a:t>
            </a:r>
          </a:p>
          <a:p>
            <a:pPr>
              <a:buNone/>
            </a:pPr>
            <a:r>
              <a:rPr lang="en-US" sz="2162" dirty="0" smtClean="0"/>
              <a:t>20.  D</a:t>
            </a:r>
          </a:p>
          <a:p>
            <a:pPr>
              <a:buNone/>
            </a:pPr>
            <a:r>
              <a:rPr lang="en-US" sz="2162" dirty="0" smtClean="0"/>
              <a:t>21.  D</a:t>
            </a:r>
          </a:p>
          <a:p>
            <a:pPr>
              <a:buNone/>
            </a:pPr>
            <a:r>
              <a:rPr lang="en-US" sz="2162" dirty="0" smtClean="0"/>
              <a:t>22.  B</a:t>
            </a:r>
          </a:p>
          <a:p>
            <a:pPr>
              <a:buNone/>
            </a:pPr>
            <a:r>
              <a:rPr lang="en-US" sz="2162" dirty="0" smtClean="0"/>
              <a:t>23.  B</a:t>
            </a:r>
          </a:p>
          <a:p>
            <a:pPr>
              <a:buNone/>
            </a:pPr>
            <a:r>
              <a:rPr lang="en-US" sz="2162" dirty="0" smtClean="0"/>
              <a:t>24.  A</a:t>
            </a:r>
          </a:p>
          <a:p>
            <a:pPr>
              <a:buNone/>
            </a:pPr>
            <a:r>
              <a:rPr lang="en-US" sz="2162" dirty="0" smtClean="0"/>
              <a:t>25.  B</a:t>
            </a:r>
          </a:p>
          <a:p>
            <a:pPr>
              <a:buNone/>
            </a:pPr>
            <a:r>
              <a:rPr lang="en-US" sz="2162" dirty="0" smtClean="0"/>
              <a:t>26.  B</a:t>
            </a:r>
          </a:p>
          <a:p>
            <a:pPr>
              <a:buNone/>
            </a:pPr>
            <a:r>
              <a:rPr lang="en-US" sz="2162" dirty="0" smtClean="0"/>
              <a:t>27.  C</a:t>
            </a:r>
          </a:p>
          <a:p>
            <a:pPr>
              <a:buNone/>
            </a:pPr>
            <a:r>
              <a:rPr lang="en-US" sz="2162" dirty="0" smtClean="0"/>
              <a:t>28.  A</a:t>
            </a:r>
          </a:p>
          <a:p>
            <a:pPr>
              <a:buNone/>
            </a:pPr>
            <a:r>
              <a:rPr lang="en-US" sz="2162" dirty="0" smtClean="0"/>
              <a:t>29.  D</a:t>
            </a:r>
          </a:p>
          <a:p>
            <a:pPr>
              <a:buNone/>
            </a:pPr>
            <a:r>
              <a:rPr lang="en-US" sz="2162" dirty="0" smtClean="0"/>
              <a:t>30.  A</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2671011" cy="1162050"/>
          </a:xfrm>
          <a:solidFill>
            <a:srgbClr val="E7FFE2"/>
          </a:solidFill>
        </p:spPr>
        <p:txBody>
          <a:bodyPr vert="horz" lIns="91440" tIns="45720" rIns="91440" bIns="45720" rtlCol="0" anchor="b">
            <a:normAutofit fontScale="90000"/>
          </a:bodyPr>
          <a:lstStyle/>
          <a:p>
            <a:r>
              <a:rPr lang="en-US" sz="1800" dirty="0"/>
              <a:t/>
            </a:r>
            <a:br>
              <a:rPr lang="en-US" sz="1800" dirty="0"/>
            </a:br>
            <a:r>
              <a:rPr lang="en-US" sz="1800" dirty="0"/>
              <a:t/>
            </a:r>
            <a:br>
              <a:rPr lang="en-US" sz="1800" dirty="0"/>
            </a:br>
            <a:r>
              <a:rPr lang="en-US" sz="1800" dirty="0"/>
              <a:t>1.  Use Science Process and Thinking Skills</a:t>
            </a:r>
            <a:br>
              <a:rPr lang="en-US" sz="1800" dirty="0"/>
            </a:br>
            <a:endParaRPr lang="en-US" sz="1800" dirty="0"/>
          </a:p>
        </p:txBody>
      </p:sp>
      <p:sp>
        <p:nvSpPr>
          <p:cNvPr id="3" name="Content Placeholder 2"/>
          <p:cNvSpPr>
            <a:spLocks noGrp="1"/>
          </p:cNvSpPr>
          <p:nvPr>
            <p:ph idx="1"/>
          </p:nvPr>
        </p:nvSpPr>
        <p:spPr/>
        <p:txBody>
          <a:bodyPr>
            <a:normAutofit fontScale="62500" lnSpcReduction="20000"/>
          </a:bodyPr>
          <a:lstStyle/>
          <a:p>
            <a:pPr>
              <a:buNone/>
            </a:pPr>
            <a:r>
              <a:rPr lang="en-US" b="1" dirty="0"/>
              <a:t>Use this list of characteristics to answer the next two questions:</a:t>
            </a:r>
            <a:endParaRPr lang="en-US" dirty="0"/>
          </a:p>
          <a:p>
            <a:pPr>
              <a:buNone/>
            </a:pPr>
            <a:r>
              <a:rPr lang="en-US" dirty="0"/>
              <a:t> </a:t>
            </a:r>
          </a:p>
          <a:p>
            <a:pPr>
              <a:buNone/>
            </a:pPr>
            <a:r>
              <a:rPr lang="en-US" dirty="0"/>
              <a:t>1.  can respond to the environment</a:t>
            </a:r>
          </a:p>
          <a:p>
            <a:pPr>
              <a:buNone/>
            </a:pPr>
            <a:r>
              <a:rPr lang="en-US" dirty="0"/>
              <a:t>2.  can reproduce</a:t>
            </a:r>
          </a:p>
          <a:p>
            <a:pPr>
              <a:buNone/>
            </a:pPr>
            <a:r>
              <a:rPr lang="en-US" dirty="0"/>
              <a:t>3.  are made of molecules</a:t>
            </a:r>
          </a:p>
          <a:p>
            <a:pPr>
              <a:buNone/>
            </a:pPr>
            <a:r>
              <a:rPr lang="en-US" dirty="0"/>
              <a:t>4.  are made of cells</a:t>
            </a:r>
          </a:p>
          <a:p>
            <a:pPr>
              <a:buNone/>
            </a:pPr>
            <a:r>
              <a:rPr lang="en-US" dirty="0"/>
              <a:t>5.  can move themselves</a:t>
            </a:r>
          </a:p>
          <a:p>
            <a:pPr>
              <a:buNone/>
            </a:pPr>
            <a:r>
              <a:rPr lang="en-US" dirty="0"/>
              <a:t>6.  can grow</a:t>
            </a:r>
          </a:p>
          <a:p>
            <a:pPr>
              <a:buNone/>
            </a:pPr>
            <a:r>
              <a:rPr lang="en-US" dirty="0"/>
              <a:t>7.  were never alive</a:t>
            </a:r>
          </a:p>
          <a:p>
            <a:pPr>
              <a:buNone/>
            </a:pPr>
            <a:r>
              <a:rPr lang="en-US" dirty="0"/>
              <a:t> </a:t>
            </a:r>
          </a:p>
          <a:p>
            <a:pPr>
              <a:buNone/>
            </a:pPr>
            <a:r>
              <a:rPr lang="en-US" dirty="0"/>
              <a:t> </a:t>
            </a:r>
            <a:endParaRPr lang="en-US" dirty="0" smtClean="0"/>
          </a:p>
          <a:p>
            <a:pPr>
              <a:buNone/>
            </a:pPr>
            <a:r>
              <a:rPr lang="en-US" b="1" dirty="0" smtClean="0"/>
              <a:t>2.  </a:t>
            </a:r>
            <a:r>
              <a:rPr lang="en-US" dirty="0"/>
              <a:t>Which set of characteristics </a:t>
            </a:r>
            <a:r>
              <a:rPr lang="en-US" dirty="0" smtClean="0"/>
              <a:t>describes all </a:t>
            </a:r>
            <a:r>
              <a:rPr lang="en-US" dirty="0"/>
              <a:t>living things?</a:t>
            </a:r>
          </a:p>
          <a:p>
            <a:pPr>
              <a:buNone/>
            </a:pPr>
            <a:r>
              <a:rPr lang="en-US" dirty="0"/>
              <a:t> </a:t>
            </a:r>
          </a:p>
          <a:p>
            <a:pPr>
              <a:buNone/>
            </a:pPr>
            <a:r>
              <a:rPr lang="en-US" dirty="0"/>
              <a:t>A.  1, 2, 4, 6</a:t>
            </a:r>
          </a:p>
          <a:p>
            <a:pPr>
              <a:buNone/>
            </a:pPr>
            <a:r>
              <a:rPr lang="en-US" dirty="0"/>
              <a:t>B.  2, 4, 6, 7</a:t>
            </a:r>
          </a:p>
          <a:p>
            <a:pPr>
              <a:buNone/>
            </a:pPr>
            <a:r>
              <a:rPr lang="en-US" dirty="0"/>
              <a:t>C.  1, 2, 3, 4, 5</a:t>
            </a:r>
          </a:p>
          <a:p>
            <a:pPr>
              <a:buNone/>
            </a:pPr>
            <a:r>
              <a:rPr lang="en-US" dirty="0"/>
              <a:t>D.  1, 2, 3, 4, 5, 6</a:t>
            </a:r>
          </a:p>
          <a:p>
            <a:pPr>
              <a:buNone/>
            </a:pPr>
            <a:endParaRPr lang="en-US" dirty="0"/>
          </a:p>
        </p:txBody>
      </p:sp>
      <p:sp>
        <p:nvSpPr>
          <p:cNvPr id="4" name="Text Placeholder 3"/>
          <p:cNvSpPr>
            <a:spLocks noGrp="1"/>
          </p:cNvSpPr>
          <p:nvPr>
            <p:ph type="body" sz="half" idx="2"/>
          </p:nvPr>
        </p:nvSpPr>
        <p:spPr>
          <a:xfrm>
            <a:off x="457200" y="1978526"/>
            <a:ext cx="2430379" cy="4147637"/>
          </a:xfrm>
          <a:solidFill>
            <a:schemeClr val="accent1">
              <a:lumMod val="20000"/>
              <a:lumOff val="80000"/>
            </a:schemeClr>
          </a:solidFill>
        </p:spPr>
        <p:txBody>
          <a:bodyPr/>
          <a:lstStyle/>
          <a:p>
            <a:endParaRPr lang="en-US" sz="2000" dirty="0" smtClean="0"/>
          </a:p>
          <a:p>
            <a:endParaRPr lang="en-US" sz="2000" dirty="0" smtClean="0"/>
          </a:p>
          <a:p>
            <a:endParaRPr lang="en-US" sz="2000" dirty="0" smtClean="0"/>
          </a:p>
          <a:p>
            <a:r>
              <a:rPr lang="en-US" sz="2000" dirty="0" smtClean="0"/>
              <a:t>b.	Sort and sequence data according to a given criterion.</a:t>
            </a:r>
          </a:p>
          <a:p>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2203117" cy="1162050"/>
          </a:xfrm>
          <a:solidFill>
            <a:srgbClr val="E7FFE2"/>
          </a:solidFill>
        </p:spPr>
        <p:txBody>
          <a:bodyPr>
            <a:normAutofit fontScale="90000"/>
          </a:bodyPr>
          <a:lstStyle/>
          <a:p>
            <a:r>
              <a:rPr lang="en-US" sz="2222" dirty="0" smtClean="0"/>
              <a:t>1.  Use Science Process and Thinking Skills</a:t>
            </a:r>
            <a:r>
              <a:rPr lang="en-US" dirty="0" smtClean="0"/>
              <a:t/>
            </a:r>
            <a:br>
              <a:rPr lang="en-US" dirty="0" smtClean="0"/>
            </a:br>
            <a:endParaRPr lang="en-US" dirty="0"/>
          </a:p>
        </p:txBody>
      </p:sp>
      <p:sp>
        <p:nvSpPr>
          <p:cNvPr id="3" name="Content Placeholder 2"/>
          <p:cNvSpPr>
            <a:spLocks noGrp="1"/>
          </p:cNvSpPr>
          <p:nvPr>
            <p:ph idx="1"/>
          </p:nvPr>
        </p:nvSpPr>
        <p:spPr>
          <a:xfrm>
            <a:off x="2940266" y="273050"/>
            <a:ext cx="5746534" cy="5853113"/>
          </a:xfrm>
        </p:spPr>
        <p:txBody>
          <a:bodyPr>
            <a:normAutofit/>
          </a:bodyPr>
          <a:lstStyle/>
          <a:p>
            <a:pPr>
              <a:buNone/>
            </a:pPr>
            <a:r>
              <a:rPr lang="en-US" dirty="0" smtClean="0"/>
              <a:t>3. Which characteristic would be used first in classifying a cow, water, a bee, a rock, and a bird?</a:t>
            </a:r>
          </a:p>
          <a:p>
            <a:pPr>
              <a:buNone/>
            </a:pPr>
            <a:r>
              <a:rPr lang="en-US" dirty="0" smtClean="0"/>
              <a:t> </a:t>
            </a:r>
          </a:p>
          <a:p>
            <a:pPr lvl="1">
              <a:buNone/>
            </a:pPr>
            <a:r>
              <a:rPr lang="en-US" sz="3200" dirty="0" smtClean="0"/>
              <a:t>A.  mammal or non-mammal</a:t>
            </a:r>
          </a:p>
          <a:p>
            <a:pPr lvl="1">
              <a:buNone/>
            </a:pPr>
            <a:r>
              <a:rPr lang="en-US" sz="3200" dirty="0" smtClean="0"/>
              <a:t>B.  backbone or no backbone</a:t>
            </a:r>
          </a:p>
          <a:p>
            <a:pPr lvl="1">
              <a:buNone/>
            </a:pPr>
            <a:r>
              <a:rPr lang="en-US" sz="3200" dirty="0" smtClean="0"/>
              <a:t>C.  bird or insect</a:t>
            </a:r>
          </a:p>
          <a:p>
            <a:pPr lvl="1">
              <a:buNone/>
            </a:pPr>
            <a:r>
              <a:rPr lang="en-US" sz="3200" dirty="0" smtClean="0"/>
              <a:t>D.  living or non-living</a:t>
            </a:r>
          </a:p>
          <a:p>
            <a:endParaRPr lang="en-US" dirty="0"/>
          </a:p>
        </p:txBody>
      </p:sp>
      <p:sp>
        <p:nvSpPr>
          <p:cNvPr id="4" name="Text Placeholder 3"/>
          <p:cNvSpPr>
            <a:spLocks noGrp="1"/>
          </p:cNvSpPr>
          <p:nvPr>
            <p:ph type="body" sz="half" idx="2"/>
          </p:nvPr>
        </p:nvSpPr>
        <p:spPr>
          <a:xfrm>
            <a:off x="457201" y="1435100"/>
            <a:ext cx="2203116" cy="4691063"/>
          </a:xfrm>
          <a:solidFill>
            <a:schemeClr val="accent1">
              <a:lumMod val="20000"/>
              <a:lumOff val="80000"/>
            </a:schemeClr>
          </a:solidFill>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2000" dirty="0" smtClean="0"/>
              <a:t>c.	Develop and use categories to classify subjects studied.</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2193335" cy="1162050"/>
          </a:xfrm>
          <a:solidFill>
            <a:srgbClr val="E7FFE2"/>
          </a:solidFill>
        </p:spPr>
        <p:txBody>
          <a:bodyPr/>
          <a:lstStyle/>
          <a:p>
            <a:r>
              <a:rPr lang="en-US" dirty="0" smtClean="0"/>
              <a:t>1.  Use Science Process and Thinking Skills</a:t>
            </a:r>
            <a:endParaRPr lang="en-US" dirty="0"/>
          </a:p>
        </p:txBody>
      </p:sp>
      <p:sp>
        <p:nvSpPr>
          <p:cNvPr id="3" name="Content Placeholder 2"/>
          <p:cNvSpPr>
            <a:spLocks noGrp="1"/>
          </p:cNvSpPr>
          <p:nvPr>
            <p:ph idx="1"/>
          </p:nvPr>
        </p:nvSpPr>
        <p:spPr/>
        <p:txBody>
          <a:bodyPr>
            <a:normAutofit lnSpcReduction="10000"/>
          </a:bodyPr>
          <a:lstStyle/>
          <a:p>
            <a:pPr hangingPunct="0">
              <a:buNone/>
            </a:pPr>
            <a:endParaRPr lang="en-US" b="1" dirty="0" smtClean="0"/>
          </a:p>
          <a:p>
            <a:pPr hangingPunct="0">
              <a:buNone/>
            </a:pPr>
            <a:endParaRPr lang="en-US" b="1" dirty="0" smtClean="0"/>
          </a:p>
          <a:p>
            <a:pPr hangingPunct="0">
              <a:buNone/>
            </a:pPr>
            <a:endParaRPr lang="en-US" b="1" dirty="0" smtClean="0"/>
          </a:p>
          <a:p>
            <a:pPr hangingPunct="0">
              <a:buNone/>
            </a:pPr>
            <a:r>
              <a:rPr lang="en-US" b="1" dirty="0" smtClean="0"/>
              <a:t>4.  </a:t>
            </a:r>
            <a:r>
              <a:rPr lang="en-US" dirty="0"/>
              <a:t>What is the mass of an object with the balance at these settings?</a:t>
            </a:r>
            <a:endParaRPr lang="en-US" dirty="0" smtClean="0"/>
          </a:p>
          <a:p>
            <a:pPr hangingPunct="0">
              <a:buNone/>
            </a:pPr>
            <a:endParaRPr lang="en-US" dirty="0" smtClean="0"/>
          </a:p>
          <a:p>
            <a:pPr lvl="2" hangingPunct="0">
              <a:buNone/>
            </a:pPr>
            <a:r>
              <a:rPr lang="en-US" sz="3200" dirty="0"/>
              <a:t>A.  175 g</a:t>
            </a:r>
          </a:p>
          <a:p>
            <a:pPr lvl="2" hangingPunct="0">
              <a:buNone/>
            </a:pPr>
            <a:r>
              <a:rPr lang="en-US" sz="3200" dirty="0"/>
              <a:t>B.  165.7 g</a:t>
            </a:r>
          </a:p>
          <a:p>
            <a:pPr lvl="2" hangingPunct="0">
              <a:buNone/>
            </a:pPr>
            <a:r>
              <a:rPr lang="en-US" sz="3200" dirty="0"/>
              <a:t>C.  175.8 g</a:t>
            </a:r>
          </a:p>
          <a:p>
            <a:pPr lvl="2" hangingPunct="0">
              <a:buNone/>
            </a:pPr>
            <a:r>
              <a:rPr lang="en-US" sz="3200" dirty="0"/>
              <a:t>D.  176.0 g</a:t>
            </a:r>
          </a:p>
          <a:p>
            <a:endParaRPr lang="en-US" dirty="0"/>
          </a:p>
        </p:txBody>
      </p:sp>
      <p:sp>
        <p:nvSpPr>
          <p:cNvPr id="4" name="Text Placeholder 3"/>
          <p:cNvSpPr>
            <a:spLocks noGrp="1"/>
          </p:cNvSpPr>
          <p:nvPr>
            <p:ph type="body" sz="half" idx="2"/>
          </p:nvPr>
        </p:nvSpPr>
        <p:spPr>
          <a:xfrm>
            <a:off x="457200" y="1697789"/>
            <a:ext cx="2430379" cy="4428374"/>
          </a:xfrm>
          <a:solidFill>
            <a:schemeClr val="accent1">
              <a:lumMod val="20000"/>
              <a:lumOff val="80000"/>
            </a:schemeClr>
          </a:solidFill>
        </p:spPr>
        <p:txBody>
          <a:bodyPr/>
          <a:lstStyle/>
          <a:p>
            <a:r>
              <a:rPr lang="en-US" sz="2000" dirty="0" smtClean="0"/>
              <a:t>d.	Select the appropriate instrument; measure, calculate, and record in metric units, length, volume, temperature and mass, to the accuracy of instruments used.</a:t>
            </a:r>
          </a:p>
          <a:p>
            <a:endParaRPr lang="en-US" dirty="0"/>
          </a:p>
        </p:txBody>
      </p:sp>
      <p:pic>
        <p:nvPicPr>
          <p:cNvPr id="5" name="Picture 4"/>
          <p:cNvPicPr>
            <a:picLocks noChangeAspect="1"/>
          </p:cNvPicPr>
          <p:nvPr/>
        </p:nvPicPr>
        <p:blipFill>
          <a:blip r:embed="rId2"/>
          <a:stretch>
            <a:fillRect/>
          </a:stretch>
        </p:blipFill>
        <p:spPr>
          <a:xfrm>
            <a:off x="3022600" y="249989"/>
            <a:ext cx="5664200" cy="1447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368" y="273049"/>
            <a:ext cx="1871579" cy="1416049"/>
          </a:xfrm>
          <a:solidFill>
            <a:srgbClr val="E7FFE2"/>
          </a:solidFill>
        </p:spPr>
        <p:txBody>
          <a:bodyPr/>
          <a:lstStyle/>
          <a:p>
            <a:r>
              <a:rPr lang="en-US" dirty="0" smtClean="0"/>
              <a:t>1.  Use Science Process and Thinking Skills</a:t>
            </a:r>
            <a:br>
              <a:rPr lang="en-US" dirty="0" smtClean="0"/>
            </a:br>
            <a:endParaRPr lang="en-US" dirty="0"/>
          </a:p>
        </p:txBody>
      </p:sp>
      <p:sp>
        <p:nvSpPr>
          <p:cNvPr id="3" name="Content Placeholder 2"/>
          <p:cNvSpPr>
            <a:spLocks noGrp="1"/>
          </p:cNvSpPr>
          <p:nvPr>
            <p:ph idx="1"/>
          </p:nvPr>
        </p:nvSpPr>
        <p:spPr>
          <a:xfrm>
            <a:off x="2339474" y="273050"/>
            <a:ext cx="6347326" cy="5853113"/>
          </a:xfrm>
        </p:spPr>
        <p:txBody>
          <a:bodyPr>
            <a:normAutofit fontScale="62500" lnSpcReduction="20000"/>
          </a:bodyPr>
          <a:lstStyle/>
          <a:p>
            <a:pPr hangingPunct="0">
              <a:buNone/>
            </a:pPr>
            <a:r>
              <a:rPr lang="en-US" dirty="0"/>
              <a:t>An experiment with rock salt used three beakers.</a:t>
            </a:r>
            <a:r>
              <a:rPr lang="en-US" dirty="0" smtClean="0"/>
              <a:t> Each had</a:t>
            </a:r>
          </a:p>
          <a:p>
            <a:pPr hangingPunct="0">
              <a:buNone/>
            </a:pPr>
            <a:r>
              <a:rPr lang="en-US" dirty="0" smtClean="0"/>
              <a:t>100 </a:t>
            </a:r>
            <a:r>
              <a:rPr lang="en-US" dirty="0"/>
              <a:t>ml of water and 25 g of salt added.  </a:t>
            </a:r>
            <a:r>
              <a:rPr lang="en-US" dirty="0" smtClean="0"/>
              <a:t> Beaker </a:t>
            </a:r>
            <a:r>
              <a:rPr lang="en-US" dirty="0"/>
              <a:t>A was </a:t>
            </a:r>
            <a:r>
              <a:rPr lang="en-US" dirty="0" smtClean="0"/>
              <a:t>left </a:t>
            </a:r>
          </a:p>
          <a:p>
            <a:pPr hangingPunct="0">
              <a:buNone/>
            </a:pPr>
            <a:r>
              <a:rPr lang="en-US" dirty="0" smtClean="0"/>
              <a:t>alone </a:t>
            </a:r>
            <a:r>
              <a:rPr lang="en-US" dirty="0"/>
              <a:t>and </a:t>
            </a:r>
            <a:r>
              <a:rPr lang="en-US" dirty="0" smtClean="0"/>
              <a:t>Beakers </a:t>
            </a:r>
            <a:r>
              <a:rPr lang="en-US" dirty="0"/>
              <a:t>B and C were</a:t>
            </a:r>
            <a:r>
              <a:rPr lang="en-US" dirty="0" smtClean="0"/>
              <a:t> changed</a:t>
            </a:r>
            <a:r>
              <a:rPr lang="en-US" dirty="0"/>
              <a:t>.  The time </a:t>
            </a:r>
            <a:r>
              <a:rPr lang="en-US" dirty="0" smtClean="0"/>
              <a:t>needed</a:t>
            </a:r>
          </a:p>
          <a:p>
            <a:pPr hangingPunct="0">
              <a:buNone/>
            </a:pPr>
            <a:r>
              <a:rPr lang="en-US" dirty="0" smtClean="0"/>
              <a:t>to </a:t>
            </a:r>
            <a:r>
              <a:rPr lang="en-US" dirty="0"/>
              <a:t>dissolve the salt was</a:t>
            </a:r>
            <a:r>
              <a:rPr lang="en-US" dirty="0" smtClean="0"/>
              <a:t> measured</a:t>
            </a:r>
            <a:r>
              <a:rPr lang="en-US" dirty="0"/>
              <a:t>.</a:t>
            </a:r>
          </a:p>
          <a:p>
            <a:pPr hangingPunct="0">
              <a:buNone/>
            </a:pPr>
            <a:r>
              <a:rPr lang="en-US" b="1" dirty="0"/>
              <a:t> </a:t>
            </a:r>
            <a:endParaRPr lang="en-US" dirty="0" smtClean="0"/>
          </a:p>
          <a:p>
            <a:pPr hangingPunct="0">
              <a:buNone/>
            </a:pPr>
            <a:r>
              <a:rPr lang="en-US" b="1" dirty="0" smtClean="0"/>
              <a:t>  </a:t>
            </a:r>
            <a:endParaRPr lang="en-US" dirty="0"/>
          </a:p>
          <a:p>
            <a:pPr hangingPunct="0">
              <a:buNone/>
            </a:pPr>
            <a:r>
              <a:rPr lang="en-US" b="1" dirty="0"/>
              <a:t> </a:t>
            </a:r>
            <a:endParaRPr lang="en-US" dirty="0" smtClean="0"/>
          </a:p>
          <a:p>
            <a:pPr hangingPunct="0">
              <a:buNone/>
            </a:pPr>
            <a:endParaRPr lang="en-US" b="1" dirty="0" smtClean="0"/>
          </a:p>
          <a:p>
            <a:pPr hangingPunct="0">
              <a:buNone/>
            </a:pPr>
            <a:endParaRPr lang="en-US" b="1" dirty="0" smtClean="0"/>
          </a:p>
          <a:p>
            <a:pPr hangingPunct="0">
              <a:buNone/>
            </a:pPr>
            <a:endParaRPr lang="en-US" b="1" dirty="0" smtClean="0"/>
          </a:p>
          <a:p>
            <a:pPr hangingPunct="0">
              <a:buNone/>
            </a:pPr>
            <a:r>
              <a:rPr lang="en-US" b="1" dirty="0" smtClean="0"/>
              <a:t>5.  </a:t>
            </a:r>
            <a:r>
              <a:rPr lang="en-US" dirty="0"/>
              <a:t>Which of the following is the best question for this experiment?</a:t>
            </a:r>
          </a:p>
          <a:p>
            <a:pPr hangingPunct="0">
              <a:buNone/>
            </a:pPr>
            <a:r>
              <a:rPr lang="en-US" dirty="0"/>
              <a:t> </a:t>
            </a:r>
          </a:p>
          <a:p>
            <a:pPr hangingPunct="0">
              <a:buNone/>
            </a:pPr>
            <a:r>
              <a:rPr lang="en-US" dirty="0"/>
              <a:t>A.  What happens when you place 25 grams of salt into 100 mL of water?</a:t>
            </a:r>
          </a:p>
          <a:p>
            <a:pPr hangingPunct="0">
              <a:buNone/>
            </a:pPr>
            <a:r>
              <a:rPr lang="en-US" dirty="0"/>
              <a:t>B.  What changes the speed it takes salt to dissolve?</a:t>
            </a:r>
          </a:p>
          <a:p>
            <a:pPr hangingPunct="0">
              <a:buNone/>
            </a:pPr>
            <a:r>
              <a:rPr lang="en-US" dirty="0"/>
              <a:t>C.  What happens to salt when it dissolves in water?</a:t>
            </a:r>
          </a:p>
          <a:p>
            <a:pPr hangingPunct="0">
              <a:buNone/>
            </a:pPr>
            <a:r>
              <a:rPr lang="en-US" dirty="0"/>
              <a:t>D.  When does salt and water change chemically?</a:t>
            </a:r>
          </a:p>
          <a:p>
            <a:pPr>
              <a:buNone/>
            </a:pPr>
            <a:endParaRPr lang="en-US" dirty="0"/>
          </a:p>
        </p:txBody>
      </p:sp>
      <p:sp>
        <p:nvSpPr>
          <p:cNvPr id="4" name="Text Placeholder 3"/>
          <p:cNvSpPr>
            <a:spLocks noGrp="1"/>
          </p:cNvSpPr>
          <p:nvPr>
            <p:ph type="body" sz="half" idx="2"/>
          </p:nvPr>
        </p:nvSpPr>
        <p:spPr>
          <a:xfrm>
            <a:off x="267368" y="1911684"/>
            <a:ext cx="1871579" cy="4214479"/>
          </a:xfrm>
          <a:solidFill>
            <a:schemeClr val="accent1">
              <a:lumMod val="20000"/>
              <a:lumOff val="80000"/>
            </a:schemeClr>
          </a:solidFill>
        </p:spPr>
        <p:txBody>
          <a:bodyPr>
            <a:normAutofit/>
          </a:bodyPr>
          <a:lstStyle/>
          <a:p>
            <a:endParaRPr lang="en-US" dirty="0" smtClean="0"/>
          </a:p>
          <a:p>
            <a:endParaRPr lang="en-US" dirty="0" smtClean="0"/>
          </a:p>
          <a:p>
            <a:endParaRPr lang="en-US" dirty="0" smtClean="0"/>
          </a:p>
          <a:p>
            <a:pPr marL="457200" indent="-457200"/>
            <a:r>
              <a:rPr lang="en-US" sz="2000" dirty="0" smtClean="0"/>
              <a:t>When given </a:t>
            </a:r>
          </a:p>
          <a:p>
            <a:pPr marL="457200" indent="-457200"/>
            <a:r>
              <a:rPr lang="en-US" sz="2000" dirty="0"/>
              <a:t>a</a:t>
            </a:r>
            <a:r>
              <a:rPr lang="en-US" sz="2000" dirty="0" smtClean="0"/>
              <a:t> problem, plan</a:t>
            </a:r>
          </a:p>
          <a:p>
            <a:pPr marL="457200" indent="-457200"/>
            <a:r>
              <a:rPr lang="en-US" sz="2000" dirty="0"/>
              <a:t>a</a:t>
            </a:r>
            <a:r>
              <a:rPr lang="en-US" sz="2000" dirty="0" smtClean="0"/>
              <a:t>nd conduct </a:t>
            </a:r>
          </a:p>
          <a:p>
            <a:pPr marL="457200" indent="-457200"/>
            <a:r>
              <a:rPr lang="en-US" sz="2000" dirty="0"/>
              <a:t>e</a:t>
            </a:r>
            <a:r>
              <a:rPr lang="en-US" sz="2000" dirty="0" smtClean="0"/>
              <a:t>xperiments</a:t>
            </a:r>
          </a:p>
          <a:p>
            <a:pPr marL="457200" indent="-457200"/>
            <a:r>
              <a:rPr lang="en-US" sz="2000" dirty="0"/>
              <a:t>i</a:t>
            </a:r>
            <a:r>
              <a:rPr lang="en-US" sz="2000" dirty="0" smtClean="0"/>
              <a:t>n which they:</a:t>
            </a:r>
          </a:p>
          <a:p>
            <a:pPr marL="457200" indent="-457200"/>
            <a:endParaRPr lang="en-US" sz="2000" dirty="0" smtClean="0"/>
          </a:p>
          <a:p>
            <a:pPr marL="457200" lvl="0" indent="-457200"/>
            <a:r>
              <a:rPr lang="en-US" sz="2000" dirty="0" smtClean="0"/>
              <a:t>Form research </a:t>
            </a:r>
          </a:p>
          <a:p>
            <a:pPr marL="457200" lvl="0" indent="-457200"/>
            <a:r>
              <a:rPr lang="en-US" sz="2000" dirty="0" smtClean="0"/>
              <a:t>questions.</a:t>
            </a:r>
          </a:p>
          <a:p>
            <a:endParaRPr lang="en-US" dirty="0"/>
          </a:p>
        </p:txBody>
      </p:sp>
      <p:pic>
        <p:nvPicPr>
          <p:cNvPr id="5" name="Picture 4"/>
          <p:cNvPicPr>
            <a:picLocks noChangeAspect="1"/>
          </p:cNvPicPr>
          <p:nvPr/>
        </p:nvPicPr>
        <p:blipFill>
          <a:blip r:embed="rId2"/>
          <a:stretch>
            <a:fillRect/>
          </a:stretch>
        </p:blipFill>
        <p:spPr>
          <a:xfrm>
            <a:off x="2339474" y="1689099"/>
            <a:ext cx="6347326" cy="127868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369" y="273049"/>
            <a:ext cx="1697790" cy="1416049"/>
          </a:xfrm>
          <a:solidFill>
            <a:srgbClr val="E7FFE2"/>
          </a:solidFill>
        </p:spPr>
        <p:txBody>
          <a:bodyPr>
            <a:normAutofit fontScale="90000"/>
          </a:bodyPr>
          <a:lstStyle/>
          <a:p>
            <a:r>
              <a:rPr lang="en-US" dirty="0" smtClean="0"/>
              <a:t>1.  Use Science Process and Thinking Skills</a:t>
            </a:r>
            <a:br>
              <a:rPr lang="en-US" dirty="0" smtClean="0"/>
            </a:br>
            <a:endParaRPr lang="en-US" dirty="0"/>
          </a:p>
        </p:txBody>
      </p:sp>
      <p:sp>
        <p:nvSpPr>
          <p:cNvPr id="3" name="Content Placeholder 2"/>
          <p:cNvSpPr>
            <a:spLocks noGrp="1"/>
          </p:cNvSpPr>
          <p:nvPr>
            <p:ph idx="1"/>
          </p:nvPr>
        </p:nvSpPr>
        <p:spPr>
          <a:xfrm>
            <a:off x="2339474" y="273050"/>
            <a:ext cx="6347326" cy="5853113"/>
          </a:xfrm>
        </p:spPr>
        <p:txBody>
          <a:bodyPr>
            <a:normAutofit fontScale="70000" lnSpcReduction="20000"/>
          </a:bodyPr>
          <a:lstStyle/>
          <a:p>
            <a:pPr hangingPunct="0">
              <a:buNone/>
            </a:pPr>
            <a:r>
              <a:rPr lang="en-US" b="1" dirty="0"/>
              <a:t> </a:t>
            </a:r>
            <a:endParaRPr lang="en-US" dirty="0"/>
          </a:p>
          <a:p>
            <a:pPr hangingPunct="0">
              <a:buNone/>
            </a:pPr>
            <a:r>
              <a:rPr lang="en-US" dirty="0"/>
              <a:t>Students added vinegar to baking soda and</a:t>
            </a:r>
            <a:r>
              <a:rPr lang="en-US" dirty="0" smtClean="0"/>
              <a:t> </a:t>
            </a:r>
          </a:p>
          <a:p>
            <a:pPr hangingPunct="0">
              <a:buNone/>
            </a:pPr>
            <a:r>
              <a:rPr lang="en-US" dirty="0" smtClean="0"/>
              <a:t>collected </a:t>
            </a:r>
            <a:r>
              <a:rPr lang="en-US" dirty="0"/>
              <a:t>the gas.  They timed how much gas formed</a:t>
            </a:r>
            <a:r>
              <a:rPr lang="en-US" dirty="0" smtClean="0"/>
              <a:t> </a:t>
            </a:r>
          </a:p>
          <a:p>
            <a:pPr hangingPunct="0">
              <a:buNone/>
            </a:pPr>
            <a:r>
              <a:rPr lang="en-US" dirty="0" smtClean="0"/>
              <a:t>in </a:t>
            </a:r>
            <a:r>
              <a:rPr lang="en-US" dirty="0"/>
              <a:t>30 seconds to measure the speed of the reaction.</a:t>
            </a:r>
            <a:r>
              <a:rPr lang="en-US" dirty="0" smtClean="0"/>
              <a:t> </a:t>
            </a:r>
          </a:p>
          <a:p>
            <a:pPr hangingPunct="0">
              <a:buNone/>
            </a:pPr>
            <a:r>
              <a:rPr lang="en-US" dirty="0" smtClean="0"/>
              <a:t>Each </a:t>
            </a:r>
            <a:r>
              <a:rPr lang="en-US" dirty="0"/>
              <a:t>test was repeated 4 times</a:t>
            </a:r>
            <a:r>
              <a:rPr lang="en-US" dirty="0" smtClean="0"/>
              <a:t>.</a:t>
            </a:r>
          </a:p>
          <a:p>
            <a:pPr hangingPunct="0">
              <a:buNone/>
            </a:pPr>
            <a:endParaRPr lang="en-US" dirty="0"/>
          </a:p>
          <a:p>
            <a:pPr hangingPunct="0">
              <a:buNone/>
            </a:pPr>
            <a:endParaRPr lang="en-US" dirty="0" smtClean="0"/>
          </a:p>
          <a:p>
            <a:pPr hangingPunct="0">
              <a:buNone/>
            </a:pPr>
            <a:r>
              <a:rPr lang="en-US" b="1" dirty="0"/>
              <a:t> </a:t>
            </a:r>
            <a:endParaRPr lang="en-US" dirty="0" smtClean="0"/>
          </a:p>
          <a:p>
            <a:pPr hangingPunct="0">
              <a:buNone/>
            </a:pPr>
            <a:r>
              <a:rPr lang="en-US" dirty="0" smtClean="0"/>
              <a:t> </a:t>
            </a:r>
          </a:p>
          <a:p>
            <a:pPr hangingPunct="0">
              <a:buNone/>
            </a:pPr>
            <a:endParaRPr lang="en-US" b="1" dirty="0" smtClean="0"/>
          </a:p>
          <a:p>
            <a:pPr hangingPunct="0">
              <a:buNone/>
            </a:pPr>
            <a:endParaRPr lang="en-US" b="1" dirty="0" smtClean="0"/>
          </a:p>
          <a:p>
            <a:pPr hangingPunct="0">
              <a:buNone/>
            </a:pPr>
            <a:r>
              <a:rPr lang="en-US" b="1" dirty="0" smtClean="0"/>
              <a:t>6.  </a:t>
            </a:r>
            <a:r>
              <a:rPr lang="en-US" dirty="0"/>
              <a:t>Which is the dependent variable?</a:t>
            </a:r>
          </a:p>
          <a:p>
            <a:pPr hangingPunct="0">
              <a:buNone/>
            </a:pPr>
            <a:r>
              <a:rPr lang="en-US" dirty="0"/>
              <a:t> </a:t>
            </a:r>
          </a:p>
          <a:p>
            <a:pPr hangingPunct="0">
              <a:buNone/>
            </a:pPr>
            <a:r>
              <a:rPr lang="en-US" dirty="0"/>
              <a:t>A.  baking soda</a:t>
            </a:r>
          </a:p>
          <a:p>
            <a:pPr hangingPunct="0">
              <a:buNone/>
            </a:pPr>
            <a:r>
              <a:rPr lang="en-US" dirty="0"/>
              <a:t>B.  vinegar</a:t>
            </a:r>
          </a:p>
          <a:p>
            <a:pPr hangingPunct="0">
              <a:buNone/>
            </a:pPr>
            <a:r>
              <a:rPr lang="en-US" dirty="0"/>
              <a:t>C.  conditions</a:t>
            </a:r>
          </a:p>
          <a:p>
            <a:pPr hangingPunct="0">
              <a:buNone/>
            </a:pPr>
            <a:r>
              <a:rPr lang="en-US" dirty="0"/>
              <a:t>D.  amount of gas</a:t>
            </a:r>
          </a:p>
          <a:p>
            <a:pPr>
              <a:buNone/>
            </a:pPr>
            <a:endParaRPr lang="en-US" dirty="0"/>
          </a:p>
        </p:txBody>
      </p:sp>
      <p:sp>
        <p:nvSpPr>
          <p:cNvPr id="4" name="Text Placeholder 3"/>
          <p:cNvSpPr>
            <a:spLocks noGrp="1"/>
          </p:cNvSpPr>
          <p:nvPr>
            <p:ph type="body" sz="half" idx="2"/>
          </p:nvPr>
        </p:nvSpPr>
        <p:spPr>
          <a:xfrm>
            <a:off x="267369" y="1911684"/>
            <a:ext cx="1524000" cy="4214479"/>
          </a:xfrm>
          <a:solidFill>
            <a:schemeClr val="accent1">
              <a:lumMod val="20000"/>
              <a:lumOff val="80000"/>
            </a:schemeClr>
          </a:solidFill>
        </p:spPr>
        <p:txBody>
          <a:bodyPr>
            <a:normAutofit/>
          </a:bodyPr>
          <a:lstStyle/>
          <a:p>
            <a:pPr marL="457200" indent="-457200"/>
            <a:r>
              <a:rPr lang="en-US" sz="2000" dirty="0" smtClean="0"/>
              <a:t>When given </a:t>
            </a:r>
          </a:p>
          <a:p>
            <a:pPr marL="457200" indent="-457200"/>
            <a:r>
              <a:rPr lang="en-US" sz="2000" dirty="0"/>
              <a:t>a</a:t>
            </a:r>
            <a:r>
              <a:rPr lang="en-US" sz="2000" dirty="0" smtClean="0"/>
              <a:t> problem, </a:t>
            </a:r>
          </a:p>
          <a:p>
            <a:pPr marL="457200" indent="-457200"/>
            <a:r>
              <a:rPr lang="en-US" sz="2000" dirty="0"/>
              <a:t>p</a:t>
            </a:r>
            <a:r>
              <a:rPr lang="en-US" sz="2000" dirty="0" smtClean="0"/>
              <a:t>lan and </a:t>
            </a:r>
          </a:p>
          <a:p>
            <a:pPr marL="457200" indent="-457200"/>
            <a:r>
              <a:rPr lang="en-US" sz="2000" dirty="0" smtClean="0"/>
              <a:t>conduct </a:t>
            </a:r>
          </a:p>
          <a:p>
            <a:pPr marL="457200" indent="-457200"/>
            <a:r>
              <a:rPr lang="en-US" sz="2000" dirty="0"/>
              <a:t>e</a:t>
            </a:r>
            <a:r>
              <a:rPr lang="en-US" sz="2000" dirty="0" smtClean="0"/>
              <a:t>xperiments</a:t>
            </a:r>
          </a:p>
          <a:p>
            <a:pPr marL="457200" indent="-457200"/>
            <a:r>
              <a:rPr lang="en-US" sz="2000" dirty="0"/>
              <a:t>i</a:t>
            </a:r>
            <a:r>
              <a:rPr lang="en-US" sz="2000" dirty="0" smtClean="0"/>
              <a:t>n which </a:t>
            </a:r>
          </a:p>
          <a:p>
            <a:pPr marL="457200" indent="-457200"/>
            <a:r>
              <a:rPr lang="en-US" sz="2000" dirty="0" smtClean="0"/>
              <a:t>they:</a:t>
            </a:r>
          </a:p>
          <a:p>
            <a:pPr marL="457200" indent="-457200"/>
            <a:endParaRPr lang="en-US" sz="2000" dirty="0" smtClean="0"/>
          </a:p>
          <a:p>
            <a:pPr marL="457200" lvl="0" indent="-457200"/>
            <a:r>
              <a:rPr lang="en-US" sz="2000" dirty="0" smtClean="0"/>
              <a:t>Identify</a:t>
            </a:r>
          </a:p>
          <a:p>
            <a:pPr marL="457200" lvl="0" indent="-457200"/>
            <a:r>
              <a:rPr lang="en-US" sz="2000" dirty="0" smtClean="0"/>
              <a:t>variables.</a:t>
            </a:r>
          </a:p>
          <a:p>
            <a:endParaRPr lang="en-US" dirty="0"/>
          </a:p>
        </p:txBody>
      </p:sp>
      <p:pic>
        <p:nvPicPr>
          <p:cNvPr id="6" name="Picture 5"/>
          <p:cNvPicPr>
            <a:picLocks noChangeAspect="1"/>
          </p:cNvPicPr>
          <p:nvPr/>
        </p:nvPicPr>
        <p:blipFill>
          <a:blip r:embed="rId2"/>
          <a:stretch>
            <a:fillRect/>
          </a:stretch>
        </p:blipFill>
        <p:spPr>
          <a:xfrm>
            <a:off x="2138947" y="2161005"/>
            <a:ext cx="6283158" cy="1600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042" y="273050"/>
            <a:ext cx="2002589" cy="1162050"/>
          </a:xfrm>
          <a:solidFill>
            <a:srgbClr val="E7FFE2"/>
          </a:solidFill>
        </p:spPr>
        <p:txBody>
          <a:bodyPr/>
          <a:lstStyle/>
          <a:p>
            <a:r>
              <a:rPr lang="en-US" dirty="0" smtClean="0"/>
              <a:t>1.  Use Science Process and Thinking Skills</a:t>
            </a:r>
            <a:endParaRPr lang="en-US" dirty="0"/>
          </a:p>
        </p:txBody>
      </p:sp>
      <p:sp>
        <p:nvSpPr>
          <p:cNvPr id="3" name="Content Placeholder 2"/>
          <p:cNvSpPr>
            <a:spLocks noGrp="1"/>
          </p:cNvSpPr>
          <p:nvPr>
            <p:ph idx="1"/>
          </p:nvPr>
        </p:nvSpPr>
        <p:spPr>
          <a:xfrm>
            <a:off x="2860181" y="273050"/>
            <a:ext cx="5826619" cy="5853113"/>
          </a:xfrm>
        </p:spPr>
        <p:txBody>
          <a:bodyPr>
            <a:normAutofit fontScale="92500" lnSpcReduction="10000"/>
          </a:bodyPr>
          <a:lstStyle/>
          <a:p>
            <a:pPr>
              <a:buNone/>
            </a:pPr>
            <a:r>
              <a:rPr lang="en-US" sz="2000" b="1" dirty="0"/>
              <a:t>Reactions Involving Atmospheric Oxygen</a:t>
            </a:r>
            <a:endParaRPr lang="en-US" sz="2000" b="1" dirty="0" smtClean="0"/>
          </a:p>
          <a:p>
            <a:pPr hangingPunct="0"/>
            <a:endParaRPr lang="en-US" b="1" dirty="0" smtClean="0"/>
          </a:p>
          <a:p>
            <a:pPr hangingPunct="0"/>
            <a:endParaRPr lang="en-US" b="1" dirty="0" smtClean="0"/>
          </a:p>
          <a:p>
            <a:pPr hangingPunct="0"/>
            <a:endParaRPr lang="en-US" b="1" dirty="0" smtClean="0"/>
          </a:p>
          <a:p>
            <a:pPr hangingPunct="0"/>
            <a:endParaRPr lang="en-US" b="1" dirty="0" smtClean="0"/>
          </a:p>
          <a:p>
            <a:pPr hangingPunct="0">
              <a:buNone/>
            </a:pPr>
            <a:r>
              <a:rPr lang="en-US" b="1" dirty="0" smtClean="0"/>
              <a:t>7.  </a:t>
            </a:r>
            <a:r>
              <a:rPr lang="en-US" dirty="0"/>
              <a:t>How is </a:t>
            </a:r>
            <a:r>
              <a:rPr lang="en-US" dirty="0" smtClean="0"/>
              <a:t>rusting </a:t>
            </a:r>
            <a:r>
              <a:rPr lang="en-US" dirty="0"/>
              <a:t>different from the other three reactions?</a:t>
            </a:r>
            <a:endParaRPr lang="en-US" dirty="0" smtClean="0"/>
          </a:p>
          <a:p>
            <a:pPr hangingPunct="0">
              <a:buNone/>
            </a:pPr>
            <a:endParaRPr lang="en-US" dirty="0" smtClean="0"/>
          </a:p>
          <a:p>
            <a:pPr hangingPunct="0">
              <a:buNone/>
            </a:pPr>
            <a:r>
              <a:rPr lang="en-US" dirty="0"/>
              <a:t>A.  It happens in the out-of-doors. </a:t>
            </a:r>
          </a:p>
          <a:p>
            <a:pPr hangingPunct="0">
              <a:buNone/>
            </a:pPr>
            <a:r>
              <a:rPr lang="en-US" dirty="0"/>
              <a:t>B.  It uses water.</a:t>
            </a:r>
          </a:p>
          <a:p>
            <a:pPr hangingPunct="0">
              <a:buNone/>
            </a:pPr>
            <a:r>
              <a:rPr lang="en-US" dirty="0"/>
              <a:t>C.  </a:t>
            </a:r>
            <a:r>
              <a:rPr lang="en-US" dirty="0" smtClean="0"/>
              <a:t>It involves metal atoms.</a:t>
            </a:r>
            <a:endParaRPr lang="en-US" dirty="0"/>
          </a:p>
          <a:p>
            <a:pPr hangingPunct="0">
              <a:buNone/>
            </a:pPr>
            <a:r>
              <a:rPr lang="en-US" dirty="0"/>
              <a:t>D.  It cannot be measured.</a:t>
            </a:r>
          </a:p>
          <a:p>
            <a:pPr>
              <a:buNone/>
            </a:pPr>
            <a:endParaRPr lang="en-US" dirty="0"/>
          </a:p>
        </p:txBody>
      </p:sp>
      <p:sp>
        <p:nvSpPr>
          <p:cNvPr id="4" name="Text Placeholder 3"/>
          <p:cNvSpPr>
            <a:spLocks noGrp="1"/>
          </p:cNvSpPr>
          <p:nvPr>
            <p:ph type="body" sz="half" idx="2"/>
          </p:nvPr>
        </p:nvSpPr>
        <p:spPr>
          <a:xfrm>
            <a:off x="270042" y="1884947"/>
            <a:ext cx="2002589" cy="4241216"/>
          </a:xfrm>
          <a:solidFill>
            <a:schemeClr val="accent1">
              <a:lumMod val="20000"/>
              <a:lumOff val="80000"/>
            </a:schemeClr>
          </a:solidFill>
        </p:spPr>
        <p:txBody>
          <a:bodyPr/>
          <a:lstStyle/>
          <a:p>
            <a:pPr lvl="0"/>
            <a:endParaRPr lang="en-US" sz="2000" dirty="0" smtClean="0"/>
          </a:p>
          <a:p>
            <a:pPr lvl="0"/>
            <a:r>
              <a:rPr lang="en-US" sz="2000" dirty="0" smtClean="0"/>
              <a:t>e.  When given a problem, plan and conduct experiments in which they:</a:t>
            </a:r>
          </a:p>
          <a:p>
            <a:pPr lvl="0"/>
            <a:endParaRPr lang="en-US" sz="2000" dirty="0"/>
          </a:p>
          <a:p>
            <a:pPr lvl="0"/>
            <a:r>
              <a:rPr lang="en-US" sz="2000" dirty="0" smtClean="0"/>
              <a:t>Discuss possible outcomes of investigations. </a:t>
            </a:r>
          </a:p>
          <a:p>
            <a:endParaRPr lang="en-US" dirty="0"/>
          </a:p>
        </p:txBody>
      </p:sp>
      <p:pic>
        <p:nvPicPr>
          <p:cNvPr id="5" name="Picture 4"/>
          <p:cNvPicPr>
            <a:picLocks noChangeAspect="1"/>
          </p:cNvPicPr>
          <p:nvPr/>
        </p:nvPicPr>
        <p:blipFill>
          <a:blip r:embed="rId2"/>
          <a:stretch>
            <a:fillRect/>
          </a:stretch>
        </p:blipFill>
        <p:spPr>
          <a:xfrm>
            <a:off x="2616200" y="800100"/>
            <a:ext cx="6527800" cy="1270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1054</TotalTime>
  <Words>1627</Words>
  <Application>Microsoft Macintosh PowerPoint</Application>
  <PresentationFormat>On-screen Show (4:3)</PresentationFormat>
  <Paragraphs>427</Paragraphs>
  <Slides>33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Office Theme</vt:lpstr>
      <vt:lpstr>Chart</vt:lpstr>
      <vt:lpstr>Intended Learning Outcomes</vt:lpstr>
      <vt:lpstr>PowerPoint Presentation</vt:lpstr>
      <vt:lpstr>1.  Use Science Process and Thinking Skills </vt:lpstr>
      <vt:lpstr>  1.  Use Science Process and Thinking Skills </vt:lpstr>
      <vt:lpstr>1.  Use Science Process and Thinking Skills </vt:lpstr>
      <vt:lpstr>1.  Use Science Process and Thinking Skills</vt:lpstr>
      <vt:lpstr>1.  Use Science Process and Thinking Skills </vt:lpstr>
      <vt:lpstr>1.  Use Science Process and Thinking Skills </vt:lpstr>
      <vt:lpstr>1.  Use Science Process and Thinking Skills</vt:lpstr>
      <vt:lpstr>1.  Use Science Process and Thinking Skills</vt:lpstr>
      <vt:lpstr>1.  Use Science Process and Thinking Skills</vt:lpstr>
      <vt:lpstr>1.  Use Science Process and Thinking Skills </vt:lpstr>
      <vt:lpstr>1.  Use Science Process and Thinking Skills </vt:lpstr>
      <vt:lpstr> 3.  Demonstrate Understanding of Science Concepts and Principles</vt:lpstr>
      <vt:lpstr>3.  Demonstrate Understanding of Science Concepts and Principles</vt:lpstr>
      <vt:lpstr>3.  Demonstrate Understanding of Science Concepts and Principles</vt:lpstr>
      <vt:lpstr>3.  Demonstrate Understanding of Science Concepts and Principles</vt:lpstr>
      <vt:lpstr>     4.  Communicate Effectively Using Science Language and Reasoning</vt:lpstr>
      <vt:lpstr>     4.  Communicate Effectively Using Science Language and Reasoning</vt:lpstr>
      <vt:lpstr>     4.  Communicate Effectively Using Science Language and Reasoning</vt:lpstr>
      <vt:lpstr>     4.  Communicate Effectively Using Science Language and Reasoning</vt:lpstr>
      <vt:lpstr>     4.  Communicate Effectively Using Science Language and Reasoning</vt:lpstr>
      <vt:lpstr>5.  Demonstrate Awareness of Social and Historical Aspects of Science</vt:lpstr>
      <vt:lpstr>5.  Demonstrate Awareness of Social and Historical Aspects of Science</vt:lpstr>
      <vt:lpstr>5.  Demonstrate Awareness of Social and Historical Aspects of Science</vt:lpstr>
      <vt:lpstr>5.  Demonstrate Awareness of Social and Historical Aspects of Science</vt:lpstr>
      <vt:lpstr>6.  Demonstrate Understanding of the Nature of Science </vt:lpstr>
      <vt:lpstr>  6.  Demonstrate Understanding of the Nature of Science</vt:lpstr>
      <vt:lpstr>   6.  Demonstrate Understanding of the Nature of Science</vt:lpstr>
      <vt:lpstr>6.  Demonstrate Understanding of the Nature of Science </vt:lpstr>
      <vt:lpstr>    6.  Demonstrate Understanding of the Nature of Science </vt:lpstr>
      <vt:lpstr> 6.  Demonstrate Understanding of the Nature of Science</vt:lpstr>
      <vt:lpstr>Key   1.  B 2.  A 3.  D 4.  C 5.  B 6.  D 7.  C 8.  A 9.  C 10.  A 11.  C 12.   D 13.  D 14.  C 15.  C </vt:lpstr>
    </vt:vector>
  </TitlesOfParts>
  <Company>Jordan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Intended Learning Outcomes</dc:title>
  <dc:creator>Curric Staff</dc:creator>
  <cp:lastModifiedBy>Teacher ICSD</cp:lastModifiedBy>
  <cp:revision>16</cp:revision>
  <cp:lastPrinted>2015-04-27T15:05:54Z</cp:lastPrinted>
  <dcterms:created xsi:type="dcterms:W3CDTF">2011-05-11T20:25:15Z</dcterms:created>
  <dcterms:modified xsi:type="dcterms:W3CDTF">2016-04-25T14:19:58Z</dcterms:modified>
</cp:coreProperties>
</file>