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34"/>
  </p:handoutMasterIdLst>
  <p:sldIdLst>
    <p:sldId id="266" r:id="rId2"/>
    <p:sldId id="256" r:id="rId3"/>
    <p:sldId id="257" r:id="rId4"/>
    <p:sldId id="258" r:id="rId5"/>
    <p:sldId id="262" r:id="rId6"/>
    <p:sldId id="276" r:id="rId7"/>
    <p:sldId id="302" r:id="rId8"/>
    <p:sldId id="303" r:id="rId9"/>
    <p:sldId id="278" r:id="rId10"/>
    <p:sldId id="304" r:id="rId11"/>
    <p:sldId id="274" r:id="rId12"/>
    <p:sldId id="305" r:id="rId13"/>
    <p:sldId id="275" r:id="rId14"/>
    <p:sldId id="277" r:id="rId15"/>
    <p:sldId id="279" r:id="rId16"/>
    <p:sldId id="264" r:id="rId17"/>
    <p:sldId id="281" r:id="rId18"/>
    <p:sldId id="282" r:id="rId19"/>
    <p:sldId id="267" r:id="rId20"/>
    <p:sldId id="284" r:id="rId21"/>
    <p:sldId id="285" r:id="rId22"/>
    <p:sldId id="289" r:id="rId23"/>
    <p:sldId id="288" r:id="rId24"/>
    <p:sldId id="290" r:id="rId25"/>
    <p:sldId id="292" r:id="rId26"/>
    <p:sldId id="293" r:id="rId27"/>
    <p:sldId id="294" r:id="rId28"/>
    <p:sldId id="295" r:id="rId29"/>
    <p:sldId id="296" r:id="rId30"/>
    <p:sldId id="297" r:id="rId31"/>
    <p:sldId id="301" r:id="rId32"/>
    <p:sldId id="26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5" autoAdjust="0"/>
    <p:restoredTop sz="86414" autoAdjust="0"/>
  </p:normalViewPr>
  <p:slideViewPr>
    <p:cSldViewPr snapToObjects="1">
      <p:cViewPr varScale="1">
        <p:scale>
          <a:sx n="91" d="100"/>
          <a:sy n="91" d="100"/>
        </p:scale>
        <p:origin x="-1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83DD1-1FC3-CE47-A0ED-28FC7B53ED56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1DF5B-C35D-CF4B-997D-01CF7C18C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44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95BA-F5E9-6E4A-B07C-71ECEBBB0300}" type="datetimeFigureOut">
              <a:rPr lang="en-US" smtClean="0"/>
              <a:pPr/>
              <a:t>3/19/14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130E88-4082-554F-9C49-8360898BBD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95BA-F5E9-6E4A-B07C-71ECEBBB0300}" type="datetimeFigureOut">
              <a:rPr lang="en-US" smtClean="0"/>
              <a:pPr/>
              <a:t>3/19/14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0E88-4082-554F-9C49-8360898BBD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95BA-F5E9-6E4A-B07C-71ECEBBB0300}" type="datetimeFigureOut">
              <a:rPr lang="en-US" smtClean="0"/>
              <a:pPr/>
              <a:t>3/19/14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0E88-4082-554F-9C49-8360898BBD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95BA-F5E9-6E4A-B07C-71ECEBBB0300}" type="datetimeFigureOut">
              <a:rPr lang="en-US" smtClean="0"/>
              <a:pPr/>
              <a:t>3/19/14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130E88-4082-554F-9C49-8360898BBD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95BA-F5E9-6E4A-B07C-71ECEBBB0300}" type="datetimeFigureOut">
              <a:rPr lang="en-US" smtClean="0"/>
              <a:pPr/>
              <a:t>3/19/14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0E88-4082-554F-9C49-8360898BB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95BA-F5E9-6E4A-B07C-71ECEBBB0300}" type="datetimeFigureOut">
              <a:rPr lang="en-US" smtClean="0"/>
              <a:pPr/>
              <a:t>3/19/14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0E88-4082-554F-9C49-8360898BBD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95BA-F5E9-6E4A-B07C-71ECEBBB0300}" type="datetimeFigureOut">
              <a:rPr lang="en-US" smtClean="0"/>
              <a:pPr/>
              <a:t>3/19/14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7130E88-4082-554F-9C49-8360898BB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95BA-F5E9-6E4A-B07C-71ECEBBB0300}" type="datetimeFigureOut">
              <a:rPr lang="en-US" smtClean="0"/>
              <a:pPr/>
              <a:t>3/19/14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0E88-4082-554F-9C49-8360898BBD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95BA-F5E9-6E4A-B07C-71ECEBBB0300}" type="datetimeFigureOut">
              <a:rPr lang="en-US" smtClean="0"/>
              <a:pPr/>
              <a:t>3/19/14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0E88-4082-554F-9C49-8360898BBD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95BA-F5E9-6E4A-B07C-71ECEBBB0300}" type="datetimeFigureOut">
              <a:rPr lang="en-US" smtClean="0"/>
              <a:pPr/>
              <a:t>3/19/14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0E88-4082-554F-9C49-8360898BBD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95BA-F5E9-6E4A-B07C-71ECEBBB0300}" type="datetimeFigureOut">
              <a:rPr lang="en-US" smtClean="0"/>
              <a:pPr/>
              <a:t>3/19/14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0E88-4082-554F-9C49-8360898BB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6E95BA-F5E9-6E4A-B07C-71ECEBBB0300}" type="datetimeFigureOut">
              <a:rPr lang="en-US" smtClean="0"/>
              <a:pPr/>
              <a:t>3/19/14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130E88-4082-554F-9C49-8360898BB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push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Relationship Id="rId3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f/f7/Tiger_-_melbourne_zoo.jpg" TargetMode="External"/><Relationship Id="rId3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hyperlink" Target="http://lgfl.skoool.co.uk/content/keystage3/biology/pc/learningsteps/ADSLC/launch.html" TargetMode="External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hyperlink" Target="http://upload.wikimedia.org/wikipedia/commons/5/55/Viceroy_Butterfly.jpg" TargetMode="External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a/ab/Monarch_Butterfly_Showy_Male_3000px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Image:GreenSeaTurtle-2.jpg" TargetMode="External"/><Relationship Id="rId3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f/f7/Tiger_-_melbourne_zoo.jpg" TargetMode="External"/><Relationship Id="rId3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gif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an </a:t>
            </a:r>
            <a:r>
              <a:rPr lang="en-US" b="1" dirty="0" smtClean="0"/>
              <a:t>environment changes</a:t>
            </a:r>
            <a:r>
              <a:rPr lang="en-US" dirty="0" smtClean="0"/>
              <a:t>, plants &amp; Animals will do 1 of 3 things…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1 Become extinct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 Move to another environment or location (migrate)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 Traits change over time (</a:t>
            </a:r>
            <a:r>
              <a:rPr lang="en-US" b="1" dirty="0" smtClean="0"/>
              <a:t>change genetically</a:t>
            </a:r>
            <a:r>
              <a:rPr lang="en-US" dirty="0" smtClean="0"/>
              <a:t>)  Individuals with variations that are favorable in the new environment will survive and reproduce.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The population with the favorable variation will increase!</a:t>
            </a:r>
          </a:p>
          <a:p>
            <a:pPr>
              <a:buNone/>
            </a:pPr>
            <a:r>
              <a:rPr lang="en-US" dirty="0" smtClean="0"/>
              <a:t>   ex: Gray moths on gray bark will increase.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physical adaptations</a:t>
            </a:r>
            <a:endParaRPr lang="en-US" b="1" dirty="0"/>
          </a:p>
        </p:txBody>
      </p:sp>
      <p:pic>
        <p:nvPicPr>
          <p:cNvPr id="4" name="Content Placeholder 3" descr="armadill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465" r="-12465"/>
          <a:stretch>
            <a:fillRect/>
          </a:stretch>
        </p:blipFill>
        <p:spPr>
          <a:xfrm>
            <a:off x="4953000" y="1600200"/>
            <a:ext cx="3810000" cy="1985072"/>
          </a:xfrm>
        </p:spPr>
      </p:pic>
      <p:pic>
        <p:nvPicPr>
          <p:cNvPr id="5" name="Picture 4" descr="armor_pla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962400"/>
            <a:ext cx="3087009" cy="2315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600200"/>
            <a:ext cx="3276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Animals with </a:t>
            </a:r>
            <a:r>
              <a:rPr lang="en-US" sz="3200" b="1" dirty="0" smtClean="0">
                <a:solidFill>
                  <a:srgbClr val="FF0000"/>
                </a:solidFill>
              </a:rPr>
              <a:t>armored plates </a:t>
            </a:r>
            <a:r>
              <a:rPr lang="en-US" sz="3200" dirty="0" smtClean="0"/>
              <a:t>protect them from predators and harm.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Physical Adaptations of birds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64008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3200" dirty="0"/>
              <a:t>Birds and their beaks: beaks allow them to eat.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3200" dirty="0"/>
              <a:t>This house finch has a short, stubby beak for eating </a:t>
            </a:r>
            <a:r>
              <a:rPr lang="en-US" sz="3200" dirty="0" smtClean="0"/>
              <a:t>seeds.</a:t>
            </a:r>
            <a:endParaRPr lang="en-US" sz="3200" dirty="0"/>
          </a:p>
          <a:p>
            <a:pPr>
              <a:spcBef>
                <a:spcPct val="50000"/>
              </a:spcBef>
            </a:pPr>
            <a:endParaRPr lang="en-US" sz="3200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3400" y="1752600"/>
            <a:ext cx="701040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6150" name="Picture 7" descr="h5190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114800"/>
            <a:ext cx="3124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physical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Hummingbirds </a:t>
            </a:r>
            <a:r>
              <a:rPr lang="en-US" b="1" dirty="0" smtClean="0"/>
              <a:t>long pointed beaks</a:t>
            </a:r>
            <a:r>
              <a:rPr lang="en-US" dirty="0" smtClean="0"/>
              <a:t> allow</a:t>
            </a:r>
          </a:p>
          <a:p>
            <a:pPr>
              <a:buNone/>
            </a:pPr>
            <a:r>
              <a:rPr lang="en-US" dirty="0" smtClean="0"/>
              <a:t>    them to reach inside the flower for nectar.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ummingbir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895600"/>
            <a:ext cx="4953000" cy="37147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Physical Adaptations	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European goldfinch eats insects with its sharp, pointed beak. </a:t>
            </a:r>
            <a:br>
              <a:rPr lang="en-US" smtClean="0"/>
            </a:br>
            <a:endParaRPr lang="en-US" smtClean="0"/>
          </a:p>
        </p:txBody>
      </p:sp>
      <p:pic>
        <p:nvPicPr>
          <p:cNvPr id="7172" name="Picture 5" descr="European Goldfinch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981325"/>
            <a:ext cx="2895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Physical Adaptation: Claws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Claws, or talons, help animals to catch and eat their food.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9220" name="Picture 5" descr="redtailed3157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95600"/>
            <a:ext cx="28956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533400" y="57912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Red-Tailed Hawk</a:t>
            </a:r>
          </a:p>
        </p:txBody>
      </p:sp>
      <p:pic>
        <p:nvPicPr>
          <p:cNvPr id="9222" name="Picture 8" descr="OspreyNA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95600"/>
            <a:ext cx="2971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4419600" y="5791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Osprey’s talons</a:t>
            </a:r>
          </a:p>
        </p:txBody>
      </p:sp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7013"/>
            <a:ext cx="76962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    </a:t>
            </a:r>
            <a:r>
              <a:rPr lang="en-US" sz="3200" b="1" dirty="0" smtClean="0"/>
              <a:t>Physical Adaptation: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                      </a:t>
            </a:r>
            <a:r>
              <a:rPr lang="en-US" sz="3200" b="1" dirty="0" smtClean="0"/>
              <a:t>Forked tongues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They allow reptiles to smell and to tell which direction the smell is coming from.</a:t>
            </a:r>
          </a:p>
        </p:txBody>
      </p:sp>
      <p:pic>
        <p:nvPicPr>
          <p:cNvPr id="11268" name="Picture 5" descr="A garter sna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657600"/>
            <a:ext cx="441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86800" cy="841248"/>
          </a:xfrm>
        </p:spPr>
        <p:txBody>
          <a:bodyPr>
            <a:normAutofit/>
          </a:bodyPr>
          <a:lstStyle/>
          <a:p>
            <a:r>
              <a:rPr lang="en-US" dirty="0" smtClean="0"/>
              <a:t> Physical Adaptation: Camouflage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298448"/>
            <a:ext cx="4648200" cy="5257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Camouflage</a:t>
            </a:r>
          </a:p>
          <a:p>
            <a:pPr lvl="1"/>
            <a:r>
              <a:rPr lang="en-US" sz="2000" dirty="0" smtClean="0"/>
              <a:t>Where organisms are colored or shaped like their surroundings.</a:t>
            </a:r>
          </a:p>
          <a:p>
            <a:pPr lvl="1"/>
            <a:r>
              <a:rPr lang="en-US" sz="2000" dirty="0" smtClean="0"/>
              <a:t>This adaptation helps protect organisms from their enemies. On the other hand, camouflage also helps a predator "fit in" to its environment so that it won't be seen very easily as it comes up on its prey.</a:t>
            </a:r>
          </a:p>
          <a:p>
            <a:pPr lvl="1"/>
            <a:r>
              <a:rPr lang="en-US" sz="2000" dirty="0" smtClean="0"/>
              <a:t>Take the Arctic fox. During summer months, the Arctic fox has a brown coat. During winter, the coat of the Arctic fox is white, matching its icy, snowy surroundings. </a:t>
            </a:r>
          </a:p>
        </p:txBody>
      </p:sp>
      <p:pic>
        <p:nvPicPr>
          <p:cNvPr id="6" name="Picture 7" descr="camorabb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298448"/>
            <a:ext cx="3744912" cy="2360612"/>
          </a:xfrm>
          <a:prstGeom prst="rect">
            <a:avLst/>
          </a:prstGeom>
          <a:noFill/>
        </p:spPr>
      </p:pic>
      <p:pic>
        <p:nvPicPr>
          <p:cNvPr id="9" name="Content Placeholder 8" descr="articfox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6262" b="-26262"/>
          <a:stretch>
            <a:fillRect/>
          </a:stretch>
        </p:blipFill>
        <p:spPr>
          <a:xfrm>
            <a:off x="5217293" y="3352800"/>
            <a:ext cx="3480619" cy="3785937"/>
          </a:xfrm>
        </p:spPr>
      </p:pic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More Physical Camouflage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Hawkfish changes colors to blend in with their environment.</a:t>
            </a:r>
          </a:p>
        </p:txBody>
      </p:sp>
      <p:pic>
        <p:nvPicPr>
          <p:cNvPr id="13316" name="Picture 5" descr="animal-camouflage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00400"/>
            <a:ext cx="4114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Even more physical camouflage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7386638" cy="4497388"/>
          </a:xfrm>
        </p:spPr>
        <p:txBody>
          <a:bodyPr/>
          <a:lstStyle/>
          <a:p>
            <a:pPr eaLnBrk="1" hangingPunct="1"/>
            <a:r>
              <a:rPr lang="en-US" smtClean="0"/>
              <a:t>A tiger uses its stripes to blend into grass, leaves and trees.</a:t>
            </a:r>
          </a:p>
        </p:txBody>
      </p:sp>
      <p:pic>
        <p:nvPicPr>
          <p:cNvPr id="14340" name="Picture 5" descr="Image:Tiger - melbourne zo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19400"/>
            <a:ext cx="6473825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Adaptations: Mimicry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 adaptation in which an organism is trying to </a:t>
            </a:r>
            <a:r>
              <a:rPr lang="en-US" dirty="0" smtClean="0">
                <a:solidFill>
                  <a:srgbClr val="FF0000"/>
                </a:solidFill>
              </a:rPr>
              <a:t>look, act, or sound </a:t>
            </a:r>
            <a:r>
              <a:rPr lang="en-US" dirty="0" smtClean="0"/>
              <a:t>like another organism to survive (or for their own protection).</a:t>
            </a:r>
          </a:p>
          <a:p>
            <a:r>
              <a:rPr lang="en-US" dirty="0" smtClean="0"/>
              <a:t>Like a Copycat!!!</a:t>
            </a:r>
          </a:p>
          <a:p>
            <a:r>
              <a:rPr lang="en-US" dirty="0" smtClean="0"/>
              <a:t>Plant mimicking and insects trying to get pollinated.</a:t>
            </a:r>
          </a:p>
          <a:p>
            <a:r>
              <a:rPr lang="en-US" dirty="0" smtClean="0"/>
              <a:t>Caterpillar mimicking </a:t>
            </a:r>
          </a:p>
          <a:p>
            <a:pPr>
              <a:buNone/>
            </a:pPr>
            <a:r>
              <a:rPr lang="en-US" dirty="0" smtClean="0"/>
              <a:t>     bird droppings.</a:t>
            </a:r>
            <a:endParaRPr lang="en-US" dirty="0"/>
          </a:p>
        </p:txBody>
      </p:sp>
      <p:pic>
        <p:nvPicPr>
          <p:cNvPr id="7" name="Content Placeholder 6" descr="owl mimicry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4" r="-24"/>
          <a:stretch>
            <a:fillRect/>
          </a:stretch>
        </p:blipFill>
        <p:spPr>
          <a:xfrm>
            <a:off x="4495800" y="210916"/>
            <a:ext cx="4343400" cy="4724400"/>
          </a:xfrm>
        </p:spPr>
      </p:pic>
      <p:pic>
        <p:nvPicPr>
          <p:cNvPr id="8" name="Picture 7" descr="plant mimic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4038599"/>
            <a:ext cx="2538932" cy="1901749"/>
          </a:xfrm>
          <a:prstGeom prst="rect">
            <a:avLst/>
          </a:prstGeom>
        </p:spPr>
      </p:pic>
      <p:pic>
        <p:nvPicPr>
          <p:cNvPr id="6" name="Picture 5" descr="bird-dropping-mim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0" y="4038600"/>
            <a:ext cx="2489200" cy="190174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Adaptations and the Environment</a:t>
            </a:r>
            <a:endParaRPr lang="en-US" dirty="0"/>
          </a:p>
        </p:txBody>
      </p:sp>
      <p:pic>
        <p:nvPicPr>
          <p:cNvPr id="6" name="lion-01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H="1">
            <a:off x="8620277" y="6225221"/>
            <a:ext cx="411483" cy="41148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Tutorial:  Adaptations and Survival</a:t>
            </a:r>
          </a:p>
          <a:p>
            <a:r>
              <a:rPr lang="en-US" dirty="0" smtClean="0">
                <a:hlinkClick r:id="rId5"/>
              </a:rPr>
              <a:t>http://lgfl.skoool.co.uk/content/keystage3/biology/pc/learningsteps/ADSLC/launch.html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477125" cy="836613"/>
          </a:xfrm>
        </p:spPr>
        <p:txBody>
          <a:bodyPr/>
          <a:lstStyle/>
          <a:p>
            <a:pPr algn="ctr" eaLnBrk="1" hangingPunct="1"/>
            <a:r>
              <a:rPr lang="en-US" smtClean="0"/>
              <a:t>Mimicry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7386638" cy="44973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Monarch butterflies are toxic to predators, and you can tell from their bright colors, so the Viceroy mimics the Monarch to protect itself.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Monarch (original)            Viceroy (imitator)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16388" name="Picture 5" descr="Image:Monarch Butterfly Showy Male 3000p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304482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Image:Viceroy Butterfl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2286000"/>
            <a:ext cx="3352800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477125" cy="912813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Mimicry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King Snake tries to imitate the Poisonous Coral Snake.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17412" name="Picture 4" descr="Lp_pyromelan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229099"/>
            <a:ext cx="2286000" cy="190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Micruoides_euryxanth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1"/>
            <a:ext cx="2286000" cy="183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imicsnak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308" y="2133600"/>
            <a:ext cx="5329772" cy="39973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b="1" dirty="0" smtClean="0"/>
              <a:t>Behavioral Adaptations: </a:t>
            </a:r>
            <a:r>
              <a:rPr lang="en-US" b="1" dirty="0" smtClean="0">
                <a:solidFill>
                  <a:srgbClr val="0000FF"/>
                </a:solidFill>
              </a:rPr>
              <a:t>Instinct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6800" cy="5075238"/>
          </a:xfrm>
        </p:spPr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What does it mean to act on instinct or have an instinct?</a:t>
            </a:r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An instinct occurs naturally – </a:t>
            </a:r>
            <a:r>
              <a:rPr lang="en-US" sz="2800" b="1" dirty="0" smtClean="0"/>
              <a:t>without thinking </a:t>
            </a:r>
            <a:r>
              <a:rPr lang="en-US" sz="2800" dirty="0" smtClean="0"/>
              <a:t>(sneezing, tripping).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It does not have to be </a:t>
            </a:r>
            <a:r>
              <a:rPr lang="en-US" sz="2800" b="1" i="1" dirty="0" smtClean="0"/>
              <a:t>taught</a:t>
            </a:r>
            <a:r>
              <a:rPr lang="en-US" sz="2800" dirty="0" smtClean="0"/>
              <a:t>, it is natural.</a:t>
            </a:r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Animals are </a:t>
            </a:r>
            <a:r>
              <a:rPr lang="en-US" sz="2800" b="1" i="1" dirty="0" smtClean="0"/>
              <a:t>born</a:t>
            </a:r>
            <a:r>
              <a:rPr lang="en-US" sz="2800" b="1" dirty="0" smtClean="0"/>
              <a:t> with instincts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Behavioral Adaptation: </a:t>
            </a:r>
            <a:r>
              <a:rPr lang="en-US" dirty="0" smtClean="0">
                <a:solidFill>
                  <a:srgbClr val="0000FF"/>
                </a:solidFill>
              </a:rPr>
              <a:t>INSTINCT</a:t>
            </a:r>
            <a:endParaRPr lang="en-US" sz="3600" dirty="0" smtClean="0">
              <a:solidFill>
                <a:srgbClr val="0000FF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Bears or Squirrels </a:t>
            </a:r>
            <a:r>
              <a:rPr lang="en-US" dirty="0" smtClean="0">
                <a:solidFill>
                  <a:srgbClr val="0000FF"/>
                </a:solidFill>
              </a:rPr>
              <a:t>hibernate</a:t>
            </a:r>
            <a:r>
              <a:rPr lang="en-US" dirty="0" smtClean="0"/>
              <a:t> in the winter to escape the cold.</a:t>
            </a:r>
          </a:p>
        </p:txBody>
      </p:sp>
      <p:pic>
        <p:nvPicPr>
          <p:cNvPr id="20484" name="Picture 5" descr="Picture of Bear Sleep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2749548"/>
            <a:ext cx="4079933" cy="258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age:CaliforniaGroundSquirr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749548"/>
            <a:ext cx="4410796" cy="258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Behavioral Adaptation: </a:t>
            </a:r>
            <a:r>
              <a:rPr lang="en-US" dirty="0" smtClean="0">
                <a:solidFill>
                  <a:srgbClr val="0000FF"/>
                </a:solidFill>
              </a:rPr>
              <a:t>Instinct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Sea turtles </a:t>
            </a:r>
            <a:r>
              <a:rPr lang="en-US" sz="2800" dirty="0" smtClean="0">
                <a:solidFill>
                  <a:srgbClr val="0000FF"/>
                </a:solidFill>
              </a:rPr>
              <a:t>migrate</a:t>
            </a:r>
            <a:r>
              <a:rPr lang="en-US" sz="2800" dirty="0" smtClean="0"/>
              <a:t> (move somewhere else during a season) – no one tells them to, it is something that naturally happens.</a:t>
            </a:r>
          </a:p>
        </p:txBody>
      </p:sp>
      <p:pic>
        <p:nvPicPr>
          <p:cNvPr id="22532" name="Picture 7" descr="Hawaiian Green Sea Turtle">
            <a:hlinkClick r:id="rId2" tooltip="Hawaiian Green Sea Turt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429000"/>
            <a:ext cx="51054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Behavioral Adaptation:</a:t>
            </a:r>
            <a:r>
              <a:rPr lang="en-US" dirty="0" smtClean="0">
                <a:solidFill>
                  <a:srgbClr val="0000FF"/>
                </a:solidFill>
              </a:rPr>
              <a:t> Instinct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7386638" cy="4497388"/>
          </a:xfrm>
        </p:spPr>
        <p:txBody>
          <a:bodyPr/>
          <a:lstStyle/>
          <a:p>
            <a:pPr eaLnBrk="1" hangingPunct="1"/>
            <a:r>
              <a:rPr lang="en-US" dirty="0" smtClean="0"/>
              <a:t>Snakes like the rattlesnake shake their </a:t>
            </a:r>
            <a:r>
              <a:rPr lang="en-US" dirty="0" smtClean="0">
                <a:solidFill>
                  <a:srgbClr val="0000FF"/>
                </a:solidFill>
              </a:rPr>
              <a:t>rattles</a:t>
            </a:r>
            <a:r>
              <a:rPr lang="en-US" dirty="0" smtClean="0"/>
              <a:t> to warn predators to stay away.</a:t>
            </a:r>
          </a:p>
          <a:p>
            <a:pPr eaLnBrk="1" hangingPunct="1"/>
            <a:r>
              <a:rPr lang="en-US" dirty="0" smtClean="0"/>
              <a:t>A snake would rather hide, not attack.</a:t>
            </a:r>
          </a:p>
        </p:txBody>
      </p:sp>
      <p:pic>
        <p:nvPicPr>
          <p:cNvPr id="24580" name="Picture 5" descr="Rattlesnake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505200"/>
            <a:ext cx="350520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dirty="0" smtClean="0"/>
              <a:t>Behavioral Adaptation: </a:t>
            </a:r>
            <a:r>
              <a:rPr lang="en-US" sz="3600" dirty="0" smtClean="0">
                <a:solidFill>
                  <a:srgbClr val="0000FF"/>
                </a:solidFill>
              </a:rPr>
              <a:t>Instinct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Turtles </a:t>
            </a:r>
            <a:r>
              <a:rPr lang="en-US" b="1" dirty="0" smtClean="0">
                <a:solidFill>
                  <a:srgbClr val="0000FF"/>
                </a:solidFill>
              </a:rPr>
              <a:t>withdraw</a:t>
            </a:r>
            <a:r>
              <a:rPr lang="en-US" dirty="0" smtClean="0"/>
              <a:t> their bodies into their shells to hide from predators.</a:t>
            </a:r>
          </a:p>
          <a:p>
            <a:pPr eaLnBrk="1" hangingPunct="1"/>
            <a:r>
              <a:rPr lang="en-US" dirty="0" smtClean="0"/>
              <a:t>Desert Tortoise </a:t>
            </a:r>
            <a:r>
              <a:rPr lang="en-US" b="1" dirty="0" smtClean="0">
                <a:solidFill>
                  <a:srgbClr val="0000FF"/>
                </a:solidFill>
              </a:rPr>
              <a:t>burrow</a:t>
            </a:r>
            <a:r>
              <a:rPr lang="en-US" dirty="0" smtClean="0"/>
              <a:t> into the ground to escape the heat during the day time.</a:t>
            </a:r>
          </a:p>
        </p:txBody>
      </p:sp>
      <p:pic>
        <p:nvPicPr>
          <p:cNvPr id="25604" name="Picture 5" descr="Tesudo horsfieldi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100" y="38862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19050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Behavioral Adaptation: </a:t>
            </a:r>
            <a:r>
              <a:rPr lang="en-US" sz="3600" dirty="0" smtClean="0">
                <a:solidFill>
                  <a:srgbClr val="0000FF"/>
                </a:solidFill>
              </a:rPr>
              <a:t>Instinct</a:t>
            </a:r>
            <a:r>
              <a:rPr lang="en-US" sz="36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  <a:br>
              <a:rPr lang="en-US" smtClean="0"/>
            </a:b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26628" name="Picture 5" descr="animal-camouflage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29718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581400" y="2438400"/>
            <a:ext cx="37338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o"/>
            </a:pPr>
            <a:r>
              <a:rPr lang="en-US" sz="3200" dirty="0"/>
              <a:t> </a:t>
            </a:r>
            <a:r>
              <a:rPr lang="en-US" sz="3200" u="sng" dirty="0"/>
              <a:t>Chameleons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0000FF"/>
                </a:solidFill>
              </a:rPr>
              <a:t>change color </a:t>
            </a:r>
            <a:r>
              <a:rPr lang="en-US" sz="3200" dirty="0"/>
              <a:t>because of their mood, or because they </a:t>
            </a:r>
            <a:r>
              <a:rPr lang="en-US" sz="3200" i="1" dirty="0"/>
              <a:t>sense</a:t>
            </a:r>
            <a:r>
              <a:rPr lang="en-US" sz="3200" dirty="0"/>
              <a:t> a predator nearby.</a:t>
            </a:r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dirty="0" smtClean="0"/>
              <a:t>Acclimation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386638" cy="449738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An individual changes in response to the environment over the course of its life.</a:t>
            </a:r>
          </a:p>
          <a:p>
            <a:pPr lvl="1"/>
            <a:r>
              <a:rPr lang="en-US" dirty="0" smtClean="0"/>
              <a:t>NOT passed on through genes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What does it mean to learn something?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You are </a:t>
            </a:r>
            <a:r>
              <a:rPr lang="en-US" i="1" dirty="0" smtClean="0">
                <a:solidFill>
                  <a:srgbClr val="FF0000"/>
                </a:solidFill>
              </a:rPr>
              <a:t>taught</a:t>
            </a:r>
            <a:r>
              <a:rPr lang="en-US" dirty="0" smtClean="0"/>
              <a:t> it, it is not an instinct.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You </a:t>
            </a:r>
            <a:r>
              <a:rPr lang="en-US" dirty="0" smtClean="0">
                <a:solidFill>
                  <a:srgbClr val="FF0000"/>
                </a:solidFill>
              </a:rPr>
              <a:t>observe it </a:t>
            </a:r>
            <a:r>
              <a:rPr lang="en-US" dirty="0" smtClean="0"/>
              <a:t>being done, and then you </a:t>
            </a:r>
            <a:r>
              <a:rPr lang="en-US" dirty="0" smtClean="0">
                <a:solidFill>
                  <a:srgbClr val="FF0000"/>
                </a:solidFill>
              </a:rPr>
              <a:t>practice</a:t>
            </a:r>
            <a:r>
              <a:rPr lang="en-US" dirty="0" smtClean="0"/>
              <a:t> it yourself</a:t>
            </a:r>
          </a:p>
        </p:txBody>
      </p:sp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Acclimation: </a:t>
            </a:r>
            <a:r>
              <a:rPr lang="en-US" dirty="0" smtClean="0">
                <a:solidFill>
                  <a:srgbClr val="FF0000"/>
                </a:solidFill>
              </a:rPr>
              <a:t>Learned</a:t>
            </a:r>
            <a:r>
              <a:rPr lang="en-US" dirty="0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Cheetahs watch their mothers to learn how to </a:t>
            </a:r>
            <a:r>
              <a:rPr lang="en-US" dirty="0" smtClean="0">
                <a:solidFill>
                  <a:srgbClr val="FF0000"/>
                </a:solidFill>
              </a:rPr>
              <a:t>hunt</a:t>
            </a:r>
            <a:r>
              <a:rPr lang="en-US" dirty="0" smtClean="0"/>
              <a:t>.</a:t>
            </a:r>
          </a:p>
        </p:txBody>
      </p:sp>
      <p:pic>
        <p:nvPicPr>
          <p:cNvPr id="28676" name="Picture 5" descr="cheetah cub getting close to Tum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95600"/>
            <a:ext cx="52578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"/>
            <a:ext cx="8686800" cy="838200"/>
          </a:xfrm>
        </p:spPr>
        <p:txBody>
          <a:bodyPr/>
          <a:lstStyle/>
          <a:p>
            <a:r>
              <a:rPr lang="en-US" dirty="0" smtClean="0"/>
              <a:t>What is an Adaptation?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Adaptations</a:t>
            </a:r>
            <a:r>
              <a:rPr lang="en-US" dirty="0" smtClean="0"/>
              <a:t> are favorable variations of traits that help an organism better survive in a given environment!  </a:t>
            </a:r>
          </a:p>
          <a:p>
            <a:endParaRPr lang="en-US" dirty="0" smtClean="0"/>
          </a:p>
          <a:p>
            <a:r>
              <a:rPr lang="en-US" dirty="0" smtClean="0"/>
              <a:t>Ex: shape of a beak or claw, teeth, antlers, feathers/fur (body coverings), the presence of a tail or movement</a:t>
            </a:r>
            <a:endParaRPr lang="en-US" baseline="0" dirty="0" smtClean="0"/>
          </a:p>
          <a:p>
            <a:pPr>
              <a:buNone/>
            </a:pPr>
            <a:endParaRPr lang="en-US" baseline="0" dirty="0" smtClean="0"/>
          </a:p>
          <a:p>
            <a:r>
              <a:rPr lang="en-US" dirty="0" smtClean="0"/>
              <a:t>There are two types of adaptations:</a:t>
            </a:r>
          </a:p>
          <a:p>
            <a:pPr lvl="1"/>
            <a:r>
              <a:rPr lang="en-US" sz="3027" b="1" dirty="0" smtClean="0"/>
              <a:t>1</a:t>
            </a:r>
            <a:r>
              <a:rPr lang="en-US" sz="3027" b="1" baseline="0" dirty="0" smtClean="0"/>
              <a:t>.  Physical </a:t>
            </a:r>
          </a:p>
          <a:p>
            <a:pPr lvl="2"/>
            <a:r>
              <a:rPr lang="en-US" dirty="0" smtClean="0"/>
              <a:t> Body Structures</a:t>
            </a:r>
            <a:endParaRPr lang="en-US" baseline="0" dirty="0" smtClean="0"/>
          </a:p>
          <a:p>
            <a:pPr lvl="1"/>
            <a:r>
              <a:rPr lang="en-US" sz="3027" b="1" dirty="0" smtClean="0"/>
              <a:t>2. Behavioral</a:t>
            </a:r>
          </a:p>
          <a:p>
            <a:pPr lvl="2"/>
            <a:r>
              <a:rPr lang="en-US" baseline="0" dirty="0" smtClean="0"/>
              <a:t> Actions</a:t>
            </a:r>
          </a:p>
        </p:txBody>
      </p:sp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Acclimation: </a:t>
            </a:r>
            <a:r>
              <a:rPr lang="en-US" dirty="0" smtClean="0">
                <a:solidFill>
                  <a:srgbClr val="FF0000"/>
                </a:solidFill>
              </a:rPr>
              <a:t>LEARNED</a:t>
            </a:r>
            <a:endParaRPr 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7386638" cy="449738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Chimpanzees learn sounds in order to </a:t>
            </a:r>
            <a:r>
              <a:rPr lang="en-US" sz="2800" dirty="0" smtClean="0">
                <a:solidFill>
                  <a:srgbClr val="FF0000"/>
                </a:solidFill>
              </a:rPr>
              <a:t>communicate</a:t>
            </a:r>
            <a:r>
              <a:rPr lang="en-US" sz="2800" dirty="0" smtClean="0"/>
              <a:t> with each other.</a:t>
            </a:r>
          </a:p>
        </p:txBody>
      </p:sp>
      <p:pic>
        <p:nvPicPr>
          <p:cNvPr id="29700" name="Picture 5" descr="200399152-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90800"/>
            <a:ext cx="3581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Wrap it Up…..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598613"/>
            <a:ext cx="7386638" cy="4878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solidFill>
                  <a:schemeClr val="tx2"/>
                </a:solidFill>
              </a:rPr>
              <a:t>Adaptations</a:t>
            </a:r>
            <a:r>
              <a:rPr lang="en-US" sz="2600" dirty="0" smtClean="0"/>
              <a:t> are qualities that help animals to survive in a given environment.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There are </a:t>
            </a:r>
            <a:r>
              <a:rPr lang="en-US" sz="2600" dirty="0" smtClean="0">
                <a:solidFill>
                  <a:schemeClr val="tx2"/>
                </a:solidFill>
              </a:rPr>
              <a:t>physical</a:t>
            </a:r>
            <a:r>
              <a:rPr lang="en-US" sz="2600" dirty="0" smtClean="0"/>
              <a:t> and </a:t>
            </a:r>
            <a:r>
              <a:rPr lang="en-US" sz="2600" dirty="0" smtClean="0">
                <a:solidFill>
                  <a:schemeClr val="tx2"/>
                </a:solidFill>
              </a:rPr>
              <a:t>behavioral </a:t>
            </a:r>
            <a:r>
              <a:rPr lang="en-US" sz="2600" dirty="0" smtClean="0"/>
              <a:t>adaptations.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600" dirty="0" smtClean="0"/>
              <a:t>    </a:t>
            </a:r>
            <a:r>
              <a:rPr lang="en-US" sz="2600" dirty="0" smtClean="0">
                <a:solidFill>
                  <a:srgbClr val="FF0000"/>
                </a:solidFill>
              </a:rPr>
              <a:t>Physical Adaptations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solidFill>
                  <a:schemeClr val="tx2"/>
                </a:solidFill>
              </a:rPr>
              <a:t>Camouflage </a:t>
            </a:r>
            <a:r>
              <a:rPr lang="en-US" sz="2600" dirty="0" smtClean="0"/>
              <a:t>helps an animal hide by changing color.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solidFill>
                  <a:schemeClr val="tx2"/>
                </a:solidFill>
              </a:rPr>
              <a:t>Mimicry </a:t>
            </a:r>
            <a:r>
              <a:rPr lang="en-US" sz="2600" dirty="0" smtClean="0"/>
              <a:t>helps an animal survive by imitating something more dangerous.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600" dirty="0" smtClean="0"/>
              <a:t>    </a:t>
            </a:r>
            <a:r>
              <a:rPr lang="en-US" sz="2600" dirty="0" smtClean="0">
                <a:solidFill>
                  <a:srgbClr val="FF0000"/>
                </a:solidFill>
              </a:rPr>
              <a:t>Behavioral Adaptations</a:t>
            </a: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solidFill>
                  <a:schemeClr val="tx2"/>
                </a:solidFill>
              </a:rPr>
              <a:t>Instinct</a:t>
            </a:r>
            <a:r>
              <a:rPr lang="en-US" sz="2600" dirty="0" smtClean="0"/>
              <a:t> is natural.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600" dirty="0" smtClean="0"/>
              <a:t>    </a:t>
            </a:r>
            <a:r>
              <a:rPr lang="en-US" sz="2600" dirty="0" smtClean="0">
                <a:solidFill>
                  <a:srgbClr val="FF0000"/>
                </a:solidFill>
              </a:rPr>
              <a:t>Acclimation</a:t>
            </a: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New b</a:t>
            </a:r>
            <a:r>
              <a:rPr lang="en-US" sz="2600" dirty="0" smtClean="0">
                <a:solidFill>
                  <a:schemeClr val="tx2"/>
                </a:solidFill>
              </a:rPr>
              <a:t>ehavior</a:t>
            </a:r>
            <a:r>
              <a:rPr lang="en-US" sz="2600" dirty="0" smtClean="0"/>
              <a:t> is learned</a:t>
            </a:r>
          </a:p>
        </p:txBody>
      </p:sp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3950" r="-93950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kullclo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273385"/>
            <a:ext cx="3124199" cy="2117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</a:t>
            </a:r>
            <a:r>
              <a:rPr lang="en-US" dirty="0" smtClean="0">
                <a:solidFill>
                  <a:srgbClr val="FF0000"/>
                </a:solidFill>
              </a:rPr>
              <a:t>Physical</a:t>
            </a:r>
            <a:r>
              <a:rPr lang="en-US" dirty="0" smtClean="0"/>
              <a:t>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 of Teeth</a:t>
            </a:r>
          </a:p>
          <a:p>
            <a:pPr lvl="1"/>
            <a:r>
              <a:rPr lang="en-US" dirty="0" smtClean="0"/>
              <a:t>Animals that eat meat, are called Carnivores.</a:t>
            </a:r>
          </a:p>
          <a:p>
            <a:pPr lvl="2"/>
            <a:r>
              <a:rPr lang="en-US" dirty="0" smtClean="0"/>
              <a:t>Sharp Canine Teeth and Incisors in the top jaw indicate a Carnivore </a:t>
            </a:r>
          </a:p>
          <a:p>
            <a:pPr lvl="1"/>
            <a:r>
              <a:rPr lang="en-US" dirty="0" smtClean="0"/>
              <a:t>Animals that eat plants, they are called herbivores.</a:t>
            </a:r>
          </a:p>
          <a:p>
            <a:pPr lvl="2"/>
            <a:r>
              <a:rPr lang="en-US" dirty="0" smtClean="0"/>
              <a:t>Flat </a:t>
            </a:r>
            <a:r>
              <a:rPr lang="en-US" dirty="0"/>
              <a:t>M</a:t>
            </a:r>
            <a:r>
              <a:rPr lang="en-US" dirty="0" smtClean="0"/>
              <a:t>olars and no incisors on the top jaw indicate an Herbivore</a:t>
            </a:r>
          </a:p>
        </p:txBody>
      </p:sp>
      <p:pic>
        <p:nvPicPr>
          <p:cNvPr id="8" name="Content Placeholder 7" descr="G_0147a_s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55440" b="-55440"/>
          <a:stretch>
            <a:fillRect/>
          </a:stretch>
        </p:blipFill>
        <p:spPr>
          <a:xfrm>
            <a:off x="4495800" y="2332037"/>
            <a:ext cx="4038600" cy="4525963"/>
          </a:xfrm>
        </p:spPr>
      </p:pic>
      <p:sp>
        <p:nvSpPr>
          <p:cNvPr id="9" name="TextBox 8"/>
          <p:cNvSpPr txBox="1"/>
          <p:nvPr/>
        </p:nvSpPr>
        <p:spPr>
          <a:xfrm>
            <a:off x="5522438" y="5935662"/>
            <a:ext cx="209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simplyteeth.com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PHYSICAL ADAPTATIONS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304800"/>
            <a:ext cx="3008313" cy="5105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Dense Root Structures in Plants</a:t>
            </a:r>
          </a:p>
          <a:p>
            <a:r>
              <a:rPr lang="en-US" sz="2000" dirty="0" smtClean="0"/>
              <a:t>(Allows plants to grow in compacted soil and anchors plants)</a:t>
            </a:r>
          </a:p>
          <a:p>
            <a:endParaRPr lang="en-US" sz="2000" dirty="0" smtClean="0"/>
          </a:p>
          <a:p>
            <a:r>
              <a:rPr lang="en-US" sz="3600" dirty="0" smtClean="0"/>
              <a:t>Hollow Hair</a:t>
            </a:r>
          </a:p>
          <a:p>
            <a:r>
              <a:rPr lang="en-US" sz="2000" dirty="0" smtClean="0"/>
              <a:t>(Insulates animals from hot &amp; cold)</a:t>
            </a:r>
          </a:p>
          <a:p>
            <a:r>
              <a:rPr lang="en-US" sz="2000" dirty="0" smtClean="0"/>
              <a:t>Like insulation around your home!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04800"/>
            <a:ext cx="3658528" cy="2432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007767"/>
            <a:ext cx="3658528" cy="240243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</a:rPr>
              <a:t>Physical</a:t>
            </a:r>
            <a:r>
              <a:rPr lang="en-US" sz="3600" dirty="0" smtClean="0"/>
              <a:t> Adaptation: Hollow bones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Birds have hollow bones (nothing on the inside) to help them fly.</a:t>
            </a:r>
          </a:p>
          <a:p>
            <a:pPr eaLnBrk="1" hangingPunct="1"/>
            <a:r>
              <a:rPr lang="en-US" sz="2800" dirty="0" smtClean="0"/>
              <a:t>It makes them light enough or </a:t>
            </a:r>
            <a:r>
              <a:rPr lang="en-US" sz="2800" dirty="0" smtClean="0">
                <a:solidFill>
                  <a:srgbClr val="FF0000"/>
                </a:solidFill>
              </a:rPr>
              <a:t>less dense</a:t>
            </a:r>
            <a:r>
              <a:rPr lang="en-US" sz="2800" dirty="0" smtClean="0"/>
              <a:t> to soar through the air.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8196" name="Picture 5" descr="Dip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433762"/>
            <a:ext cx="35052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146" y="3433761"/>
            <a:ext cx="4142018" cy="26601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PHYSICAL ADAPTATIONS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Desert Plants have </a:t>
            </a:r>
            <a:r>
              <a:rPr lang="en-US" sz="3200" b="1" dirty="0" smtClean="0"/>
              <a:t>small leaves </a:t>
            </a:r>
            <a:r>
              <a:rPr lang="en-US" sz="3200" dirty="0" smtClean="0"/>
              <a:t>or</a:t>
            </a:r>
            <a:r>
              <a:rPr lang="en-US" sz="3200" b="1" dirty="0" smtClean="0"/>
              <a:t> spines </a:t>
            </a:r>
            <a:r>
              <a:rPr lang="en-US" sz="3200" dirty="0" smtClean="0"/>
              <a:t>and/or </a:t>
            </a:r>
            <a:r>
              <a:rPr lang="en-US" sz="3200" b="1" dirty="0" smtClean="0"/>
              <a:t>wax coatings </a:t>
            </a:r>
            <a:r>
              <a:rPr lang="en-US" sz="3200" dirty="0" smtClean="0"/>
              <a:t>to reduce the loss of water from the plant.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7" name="Picture 6" descr="ground_desert_pla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0" y="609600"/>
            <a:ext cx="4866587" cy="4800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46750"/>
            <a:ext cx="8458200" cy="5207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Physical adaptations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Arctic Animals have </a:t>
            </a:r>
            <a:r>
              <a:rPr lang="en-US" sz="2800" b="1" dirty="0" smtClean="0">
                <a:solidFill>
                  <a:srgbClr val="FF0000"/>
                </a:solidFill>
              </a:rPr>
              <a:t>short ears, legs, &amp; round bodies </a:t>
            </a:r>
            <a:r>
              <a:rPr lang="en-US" sz="2800" dirty="0" smtClean="0"/>
              <a:t>to reduce the surface area of their bodies.  This reduces the amount of body heat loss.  Keeps them warmer!!</a:t>
            </a:r>
            <a:endParaRPr lang="en-US" sz="2800" dirty="0"/>
          </a:p>
        </p:txBody>
      </p:sp>
      <p:pic>
        <p:nvPicPr>
          <p:cNvPr id="5" name="Content Placeholder 4" descr="ARCTICfox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0558" b="-20558"/>
          <a:stretch>
            <a:fillRect/>
          </a:stretch>
        </p:blipFill>
        <p:spPr>
          <a:xfrm>
            <a:off x="3575050" y="0"/>
            <a:ext cx="2562880" cy="2303849"/>
          </a:xfrm>
        </p:spPr>
      </p:pic>
      <p:pic>
        <p:nvPicPr>
          <p:cNvPr id="6" name="Picture 5" descr="lemmings_artic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930" y="1828800"/>
            <a:ext cx="2081213" cy="1632324"/>
          </a:xfrm>
          <a:prstGeom prst="rect">
            <a:avLst/>
          </a:prstGeom>
        </p:spPr>
      </p:pic>
      <p:pic>
        <p:nvPicPr>
          <p:cNvPr id="7" name="Picture 6" descr="r-MERCURY-ARCTIC-ANIMALS-large5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050" y="3612548"/>
            <a:ext cx="4305300" cy="179765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Physical Adaptation</a:t>
            </a:r>
            <a:r>
              <a:rPr lang="en-US" dirty="0" smtClean="0"/>
              <a:t>: Vision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Owls can see at night </a:t>
            </a:r>
          </a:p>
          <a:p>
            <a:pPr eaLnBrk="1" hangingPunct="1">
              <a:buNone/>
            </a:pPr>
            <a:r>
              <a:rPr lang="en-US" dirty="0" smtClean="0"/>
              <a:t>   because of their large </a:t>
            </a:r>
          </a:p>
          <a:p>
            <a:pPr eaLnBrk="1" hangingPunct="1">
              <a:buNone/>
            </a:pPr>
            <a:r>
              <a:rPr lang="en-US" dirty="0" smtClean="0"/>
              <a:t>   eyes.</a:t>
            </a:r>
          </a:p>
        </p:txBody>
      </p:sp>
      <p:pic>
        <p:nvPicPr>
          <p:cNvPr id="10244" name="Picture 5" descr="Picture of Owl Pictu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199" y="1554161"/>
            <a:ext cx="34666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3638</TotalTime>
  <Words>1030</Words>
  <Application>Microsoft Macintosh PowerPoint</Application>
  <PresentationFormat>On-screen Show (4:3)</PresentationFormat>
  <Paragraphs>152</Paragraphs>
  <Slides>32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Trek</vt:lpstr>
      <vt:lpstr>If an environment changes, plants &amp; Animals will do 1 of 3 things…</vt:lpstr>
      <vt:lpstr>Adaptations and the Environment</vt:lpstr>
      <vt:lpstr>What is an Adaptation?</vt:lpstr>
      <vt:lpstr>Examples of Physical Adaptations</vt:lpstr>
      <vt:lpstr>PHYSICAL ADAPTATIONS</vt:lpstr>
      <vt:lpstr>Physical Adaptation: Hollow bones</vt:lpstr>
      <vt:lpstr>PHYSICAL ADAPTATIONS</vt:lpstr>
      <vt:lpstr>Physical adaptations</vt:lpstr>
      <vt:lpstr>Physical Adaptation: Vision</vt:lpstr>
      <vt:lpstr>More physical adaptations</vt:lpstr>
      <vt:lpstr>Physical Adaptations of birds</vt:lpstr>
      <vt:lpstr>More physical adaptations</vt:lpstr>
      <vt:lpstr>More Physical Adaptations </vt:lpstr>
      <vt:lpstr>Physical Adaptation: Claws</vt:lpstr>
      <vt:lpstr>    Physical Adaptation:                            Forked tongues</vt:lpstr>
      <vt:lpstr> Physical Adaptation: Camouflage</vt:lpstr>
      <vt:lpstr>More Physical Camouflage</vt:lpstr>
      <vt:lpstr>Even more physical camouflage</vt:lpstr>
      <vt:lpstr>Physical Adaptations: Mimicry</vt:lpstr>
      <vt:lpstr>Mimicry</vt:lpstr>
      <vt:lpstr>Mimicry</vt:lpstr>
      <vt:lpstr>Behavioral Adaptations: Instinct</vt:lpstr>
      <vt:lpstr>Behavioral Adaptation: INSTINCT</vt:lpstr>
      <vt:lpstr>Behavioral Adaptation: Instinct</vt:lpstr>
      <vt:lpstr>Behavioral Adaptation: Instinct</vt:lpstr>
      <vt:lpstr>Behavioral Adaptation: Instinct</vt:lpstr>
      <vt:lpstr>Behavioral Adaptation: Instinct  </vt:lpstr>
      <vt:lpstr>Acclimation</vt:lpstr>
      <vt:lpstr>Acclimation: Learned </vt:lpstr>
      <vt:lpstr>Acclimation: LEARNED</vt:lpstr>
      <vt:lpstr>Wrap it Up…..</vt:lpstr>
      <vt:lpstr>The End</vt:lpstr>
    </vt:vector>
  </TitlesOfParts>
  <Company>ICSD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Adaptations and the Environment</dc:title>
  <dc:creator>Teacher ICSD</dc:creator>
  <cp:lastModifiedBy>Teacher ICSD</cp:lastModifiedBy>
  <cp:revision>31</cp:revision>
  <cp:lastPrinted>2010-12-13T23:11:46Z</cp:lastPrinted>
  <dcterms:created xsi:type="dcterms:W3CDTF">2012-04-25T13:26:09Z</dcterms:created>
  <dcterms:modified xsi:type="dcterms:W3CDTF">2014-03-19T16:32:22Z</dcterms:modified>
</cp:coreProperties>
</file>