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0"/>
  </p:handoutMasterIdLst>
  <p:sldIdLst>
    <p:sldId id="257" r:id="rId2"/>
    <p:sldId id="269" r:id="rId3"/>
    <p:sldId id="270" r:id="rId4"/>
    <p:sldId id="256" r:id="rId5"/>
    <p:sldId id="273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4" r:id="rId15"/>
    <p:sldId id="266" r:id="rId16"/>
    <p:sldId id="267" r:id="rId17"/>
    <p:sldId id="268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850AC7"/>
    <a:srgbClr val="E61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49" autoAdjust="0"/>
  </p:normalViewPr>
  <p:slideViewPr>
    <p:cSldViewPr snapToGrid="0" snapToObjects="1">
      <p:cViewPr varScale="1">
        <p:scale>
          <a:sx n="98" d="100"/>
          <a:sy n="98" d="100"/>
        </p:scale>
        <p:origin x="-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4BB4C-6DE8-6C44-8414-C060AEC45BF7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51B3E-E801-9B43-AB45-9D221B176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63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95FD-BD9B-1D45-B059-059AED1CC33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D2887-A761-F544-B314-9A4ACFDDE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975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Materials move in &amp; out of the Cell?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2567619"/>
            <a:ext cx="8234792" cy="26694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They move across the cell membrane by: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Passive Transport (no energy required) </a:t>
            </a:r>
          </a:p>
          <a:p>
            <a:r>
              <a:rPr lang="en-US" dirty="0" smtClean="0"/>
              <a:t>or 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Active Transport (energy required)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cap="all" dirty="0" smtClean="0"/>
              <a:t>smosis EXAMPLE 1</a:t>
            </a:r>
            <a:endParaRPr lang="en-US" cap="al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7353"/>
            <a:ext cx="8229600" cy="4525963"/>
          </a:xfrm>
        </p:spPr>
        <p:txBody>
          <a:bodyPr/>
          <a:lstStyle/>
          <a:p>
            <a:r>
              <a:rPr lang="en-US" dirty="0" smtClean="0"/>
              <a:t>Osmosis is the movement of </a:t>
            </a:r>
            <a:r>
              <a:rPr lang="en-US" dirty="0" smtClean="0">
                <a:solidFill>
                  <a:srgbClr val="FF6600"/>
                </a:solidFill>
              </a:rPr>
              <a:t>W</a:t>
            </a:r>
            <a:r>
              <a:rPr lang="en-US" cap="all" dirty="0" smtClean="0">
                <a:solidFill>
                  <a:srgbClr val="FF6600"/>
                </a:solidFill>
              </a:rPr>
              <a:t>ater molecules</a:t>
            </a:r>
            <a:r>
              <a:rPr lang="en-US" cap="all" dirty="0" smtClean="0"/>
              <a:t> </a:t>
            </a:r>
            <a:r>
              <a:rPr lang="en-US" dirty="0" smtClean="0"/>
              <a:t>from area of HIGH </a:t>
            </a:r>
            <a:r>
              <a:rPr lang="en-US" dirty="0" smtClean="0">
                <a:solidFill>
                  <a:srgbClr val="FF6600"/>
                </a:solidFill>
              </a:rPr>
              <a:t>Water</a:t>
            </a:r>
            <a:r>
              <a:rPr lang="en-US" dirty="0" smtClean="0"/>
              <a:t> Concentration to area of LOW </a:t>
            </a:r>
            <a:r>
              <a:rPr lang="en-US" dirty="0" smtClean="0">
                <a:solidFill>
                  <a:srgbClr val="FF6600"/>
                </a:solidFill>
              </a:rPr>
              <a:t>Water</a:t>
            </a:r>
            <a:r>
              <a:rPr lang="en-US" dirty="0" smtClean="0"/>
              <a:t> Concentration!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6" name="Picture 5" descr="osmosis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674" y="2815516"/>
            <a:ext cx="5005822" cy="37543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4949" y="4460008"/>
            <a:ext cx="2643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don’t the SUGAR molecules diffuse???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EXAMPLE 2</a:t>
            </a:r>
            <a:endParaRPr lang="en-US" dirty="0"/>
          </a:p>
        </p:txBody>
      </p:sp>
      <p:pic>
        <p:nvPicPr>
          <p:cNvPr id="4" name="Content Placeholder 3" descr="how_osmosis_work_c_la_784.jpg"/>
          <p:cNvPicPr>
            <a:picLocks noGrp="1" noChangeAspect="1"/>
          </p:cNvPicPr>
          <p:nvPr>
            <p:ph idx="1"/>
          </p:nvPr>
        </p:nvPicPr>
        <p:blipFill>
          <a:blip r:embed="rId2"/>
          <a:srcRect t="-11381" b="-11381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3299926" y="4776445"/>
            <a:ext cx="256178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Urea low		Urea high</a:t>
            </a:r>
          </a:p>
          <a:p>
            <a:r>
              <a:rPr lang="en-US" sz="1600" dirty="0" smtClean="0"/>
              <a:t>Water high	Water low</a:t>
            </a:r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EXAMPLE 3</a:t>
            </a:r>
            <a:endParaRPr lang="en-US" dirty="0"/>
          </a:p>
        </p:txBody>
      </p:sp>
      <p:pic>
        <p:nvPicPr>
          <p:cNvPr id="4" name="Content Placeholder 3" descr="red_cell-hypotonic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550" r="-1455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599122" y="6319003"/>
            <a:ext cx="6490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Water concentration inside the blood cell!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EXAMPLE 4</a:t>
            </a:r>
            <a:endParaRPr lang="en-US" dirty="0"/>
          </a:p>
        </p:txBody>
      </p:sp>
      <p:pic>
        <p:nvPicPr>
          <p:cNvPr id="4" name="Content Placeholder 3" descr="Osmosis2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945" b="-2945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647839" y="1818869"/>
            <a:ext cx="1959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Water molecules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6" name="Picture 5" descr="Screen shot 2011-12-07 at 11.48.02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928" y="2157423"/>
            <a:ext cx="876300" cy="43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85060" y="1818869"/>
            <a:ext cx="2194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Sugar molecules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8" name="Picture 7" descr="Screen shot 2011-12-07 at 11.50.40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5060" y="2157423"/>
            <a:ext cx="482600" cy="292100"/>
          </a:xfrm>
          <a:prstGeom prst="rect">
            <a:avLst/>
          </a:prstGeom>
        </p:spPr>
      </p:pic>
      <p:pic>
        <p:nvPicPr>
          <p:cNvPr id="9" name="Picture 8" descr="Screen shot 2011-12-07 at 11.50.40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660" y="2157423"/>
            <a:ext cx="482600" cy="29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E</a:t>
            </a:r>
            <a:r>
              <a:rPr lang="en-US" cap="all" dirty="0" smtClean="0"/>
              <a:t>xample</a:t>
            </a:r>
            <a:r>
              <a:rPr lang="en-US" dirty="0" smtClean="0"/>
              <a:t> 5</a:t>
            </a:r>
            <a:endParaRPr lang="en-US" dirty="0"/>
          </a:p>
        </p:txBody>
      </p:sp>
      <p:pic>
        <p:nvPicPr>
          <p:cNvPr id="4" name="Content Placeholder 3" descr="cell osmosis pic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786717" y="1417638"/>
            <a:ext cx="9184008" cy="5050850"/>
          </a:xfrm>
        </p:spPr>
      </p:pic>
      <p:sp>
        <p:nvSpPr>
          <p:cNvPr id="5" name="TextBox 4"/>
          <p:cNvSpPr txBox="1"/>
          <p:nvPr/>
        </p:nvSpPr>
        <p:spPr>
          <a:xfrm>
            <a:off x="5655474" y="1786957"/>
            <a:ext cx="3031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don’t the salt molecules </a:t>
            </a:r>
            <a:r>
              <a:rPr lang="en-US" dirty="0" smtClean="0">
                <a:solidFill>
                  <a:srgbClr val="FF0000"/>
                </a:solidFill>
              </a:rPr>
              <a:t>(red circles) </a:t>
            </a:r>
            <a:r>
              <a:rPr lang="en-US" dirty="0" smtClean="0"/>
              <a:t>diffuse across the membrane?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5474" y="4533849"/>
            <a:ext cx="303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SALT SUCKS!!!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in Plant &amp; Animal Cells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What </a:t>
            </a:r>
            <a:r>
              <a:rPr lang="en-US" dirty="0" smtClean="0"/>
              <a:t>do </a:t>
            </a:r>
            <a:r>
              <a:rPr lang="en-US" dirty="0" smtClean="0"/>
              <a:t>the  plant &amp; animal cells do when equal amounts of water moves into and out of the cell?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normal ce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309" y="2821980"/>
            <a:ext cx="2068518" cy="3847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in Plant &amp; Animal Cells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in Plant &amp; Animal Cells when water diffuses out of the cell? </a:t>
            </a:r>
          </a:p>
          <a:p>
            <a:r>
              <a:rPr lang="en-US" dirty="0" smtClean="0"/>
              <a:t>(notice the plant cell’s vacuole)</a:t>
            </a:r>
          </a:p>
          <a:p>
            <a:endParaRPr lang="en-US" dirty="0"/>
          </a:p>
        </p:txBody>
      </p:sp>
      <p:pic>
        <p:nvPicPr>
          <p:cNvPr id="6" name="Picture 5" descr="shriveled ce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014" y="2791024"/>
            <a:ext cx="2137786" cy="3866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 in Plant &amp; Animal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in Plant &amp; Animal </a:t>
            </a:r>
            <a:r>
              <a:rPr lang="en-US" smtClean="0"/>
              <a:t>Cells </a:t>
            </a:r>
            <a:r>
              <a:rPr lang="en-US" smtClean="0"/>
              <a:t>when </a:t>
            </a:r>
            <a:r>
              <a:rPr lang="en-US" dirty="0" smtClean="0"/>
              <a:t>water diffuses into the cell?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Swollen ce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200" y="2763189"/>
            <a:ext cx="2181431" cy="39915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43669" y="423297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pic>
        <p:nvPicPr>
          <p:cNvPr id="4" name="Content Placeholder 3" descr="plant wilted osmosi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9018" r="-29018"/>
          <a:stretch>
            <a:fillRect/>
          </a:stretch>
        </p:blipFill>
        <p:spPr>
          <a:xfrm>
            <a:off x="0" y="1196226"/>
            <a:ext cx="9822407" cy="5401945"/>
          </a:xfrm>
        </p:spPr>
      </p:pic>
      <p:sp>
        <p:nvSpPr>
          <p:cNvPr id="5" name="TextBox 4"/>
          <p:cNvSpPr txBox="1"/>
          <p:nvPr/>
        </p:nvSpPr>
        <p:spPr>
          <a:xfrm>
            <a:off x="177195" y="1993712"/>
            <a:ext cx="17424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Arrows show movement of </a:t>
            </a:r>
          </a:p>
          <a:p>
            <a:r>
              <a:rPr lang="en-US" sz="2400" dirty="0" smtClean="0"/>
              <a:t>WATER!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materials move across a Cell Membrane.</a:t>
            </a:r>
          </a:p>
          <a:p>
            <a:r>
              <a:rPr lang="en-US" dirty="0" smtClean="0"/>
              <a:t>NO Energy required</a:t>
            </a:r>
          </a:p>
          <a:p>
            <a:r>
              <a:rPr lang="en-US" dirty="0" smtClean="0"/>
              <a:t>Materials always move from a </a:t>
            </a:r>
            <a:r>
              <a:rPr lang="en-US" b="1" dirty="0" smtClean="0"/>
              <a:t>HIGH</a:t>
            </a:r>
            <a:r>
              <a:rPr lang="en-US" dirty="0" smtClean="0"/>
              <a:t> to a </a:t>
            </a:r>
            <a:r>
              <a:rPr lang="en-US" b="1" dirty="0" smtClean="0"/>
              <a:t>LOW</a:t>
            </a:r>
            <a:r>
              <a:rPr lang="en-US" dirty="0" smtClean="0"/>
              <a:t> CONCENTRATION until equal!</a:t>
            </a:r>
          </a:p>
          <a:p>
            <a:r>
              <a:rPr lang="en-US" dirty="0" smtClean="0"/>
              <a:t>Or from a more crowded area to a less crowded area to achieve a balance </a:t>
            </a:r>
          </a:p>
          <a:p>
            <a:pPr>
              <a:buNone/>
            </a:pPr>
            <a:r>
              <a:rPr lang="en-US" dirty="0" smtClean="0"/>
              <a:t>   (JUST RIGHT).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</a:t>
            </a:r>
            <a:r>
              <a:rPr lang="en-US" b="1" dirty="0" smtClean="0"/>
              <a:t>Passive Transport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Diffusion</a:t>
            </a:r>
          </a:p>
          <a:p>
            <a:pPr algn="ctr">
              <a:buNone/>
            </a:pPr>
            <a:endParaRPr lang="en-US" sz="5400" dirty="0" smtClean="0"/>
          </a:p>
          <a:p>
            <a:pPr algn="ctr"/>
            <a:r>
              <a:rPr lang="en-US" sz="5400" dirty="0" smtClean="0"/>
              <a:t>Osmosis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Selectively Permeable Membrane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The cell membrane controls what can enter the cell as well as what can leave the cell.</a:t>
            </a:r>
          </a:p>
          <a:p>
            <a:r>
              <a:rPr lang="en-US" dirty="0" smtClean="0">
                <a:solidFill>
                  <a:srgbClr val="E61AC5"/>
                </a:solidFill>
              </a:rPr>
              <a:t>Pink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850AC7"/>
                </a:solidFill>
              </a:rPr>
              <a:t>Purple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Polk-a-Dotted </a:t>
            </a:r>
          </a:p>
          <a:p>
            <a:pPr>
              <a:buNone/>
            </a:pPr>
            <a:r>
              <a:rPr lang="en-US" dirty="0" smtClean="0"/>
              <a:t>   Pastel Easter </a:t>
            </a:r>
          </a:p>
          <a:p>
            <a:pPr>
              <a:buNone/>
            </a:pPr>
            <a:r>
              <a:rPr lang="en-US" dirty="0" smtClean="0"/>
              <a:t>   Sweater</a:t>
            </a:r>
          </a:p>
          <a:p>
            <a:endParaRPr lang="en-US" dirty="0"/>
          </a:p>
        </p:txBody>
      </p:sp>
      <p:pic>
        <p:nvPicPr>
          <p:cNvPr id="4" name="Picture 3" descr="membrane pereabil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889" y="2769775"/>
            <a:ext cx="4642194" cy="35187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44458" y="5697380"/>
            <a:ext cx="296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Lipid </a:t>
            </a:r>
            <a:r>
              <a:rPr lang="en-US" sz="1600" dirty="0" err="1" smtClean="0">
                <a:solidFill>
                  <a:schemeClr val="bg1"/>
                </a:solidFill>
              </a:rPr>
              <a:t>Bilayer</a:t>
            </a:r>
            <a:r>
              <a:rPr lang="en-US" sz="1600" dirty="0" smtClean="0">
                <a:solidFill>
                  <a:schemeClr val="bg1"/>
                </a:solidFill>
              </a:rPr>
              <a:t> = Cell Membrane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SEMI-PERMABLE MEMBRANE</a:t>
            </a:r>
            <a:endParaRPr lang="en-US" dirty="0"/>
          </a:p>
        </p:txBody>
      </p:sp>
      <p:pic>
        <p:nvPicPr>
          <p:cNvPr id="6" name="Content Placeholder 5" descr="cell osmosi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2577" r="-32577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cap="all" dirty="0" smtClean="0"/>
              <a:t>iffusion EXAMPLE 1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696" y="1120755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The movement of </a:t>
            </a:r>
            <a:r>
              <a:rPr lang="en-US" b="1" dirty="0" smtClean="0"/>
              <a:t>material</a:t>
            </a:r>
            <a:r>
              <a:rPr lang="en-US" dirty="0" smtClean="0"/>
              <a:t> from a </a:t>
            </a:r>
            <a:r>
              <a:rPr lang="en-US" b="1" dirty="0" smtClean="0"/>
              <a:t>HIGH</a:t>
            </a:r>
            <a:r>
              <a:rPr lang="en-US" dirty="0" smtClean="0"/>
              <a:t> concentration to a </a:t>
            </a:r>
            <a:r>
              <a:rPr lang="en-US" b="1" dirty="0" smtClean="0"/>
              <a:t>LOW</a:t>
            </a:r>
            <a:r>
              <a:rPr lang="en-US" dirty="0" smtClean="0"/>
              <a:t> </a:t>
            </a:r>
            <a:r>
              <a:rPr lang="en-US" dirty="0" smtClean="0"/>
              <a:t>concentration until EQUAL.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950" y="2813883"/>
            <a:ext cx="6388100" cy="374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cap="all" dirty="0" smtClean="0"/>
              <a:t>iffusion EXAMPLE 2</a:t>
            </a:r>
            <a:endParaRPr lang="en-US" cap="all" dirty="0"/>
          </a:p>
        </p:txBody>
      </p:sp>
      <p:pic>
        <p:nvPicPr>
          <p:cNvPr id="4" name="Content Placeholder 3" descr="diffusion-process.jpeg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963" r="-4963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20000"/>
                <a:lumOff val="8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r>
              <a:rPr lang="en-US" cap="all" dirty="0" smtClean="0"/>
              <a:t> EXAMPLE 3</a:t>
            </a:r>
            <a:endParaRPr lang="en-US" cap="all" dirty="0"/>
          </a:p>
        </p:txBody>
      </p:sp>
      <p:pic>
        <p:nvPicPr>
          <p:cNvPr id="4" name="Content Placeholder 3" descr="626px-Simple_difussion_in_cell_membrane.svg.png"/>
          <p:cNvPicPr>
            <a:picLocks noGrp="1" noChangeAspect="1"/>
          </p:cNvPicPr>
          <p:nvPr>
            <p:ph idx="1"/>
          </p:nvPr>
        </p:nvPicPr>
        <p:blipFill>
          <a:blip r:embed="rId2"/>
          <a:srcRect l="-7948" r="-7948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457200" y="1600200"/>
            <a:ext cx="1661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concentration or CROWDED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531494"/>
            <a:ext cx="235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Concentration or NOT Crowded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0957" y="1916442"/>
            <a:ext cx="95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 dots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40957" y="5177825"/>
            <a:ext cx="95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 dots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16591" y="1417638"/>
            <a:ext cx="1727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JUST RIGHT!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cap="all" dirty="0" smtClean="0"/>
              <a:t>iffusion EXAMPLE 4</a:t>
            </a:r>
            <a:endParaRPr lang="en-US" cap="all" dirty="0"/>
          </a:p>
        </p:txBody>
      </p:sp>
      <p:pic>
        <p:nvPicPr>
          <p:cNvPr id="4" name="Content Placeholder 3" descr="Diffusion.jpg"/>
          <p:cNvPicPr>
            <a:picLocks noGrp="1" noChangeAspect="1"/>
          </p:cNvPicPr>
          <p:nvPr>
            <p:ph idx="1"/>
          </p:nvPr>
        </p:nvPicPr>
        <p:blipFill>
          <a:blip r:embed="rId2"/>
          <a:srcRect t="-10927" b="-10927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6231358" y="4526402"/>
            <a:ext cx="1565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JUST RIGHT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al">
      <a:majorFont>
        <a:latin typeface="Eurostile"/>
        <a:ea typeface=""/>
        <a:cs typeface=""/>
        <a:font script="Jpan" typeface="メイリオ"/>
      </a:majorFont>
      <a:minorFont>
        <a:latin typeface="Eurostile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338</Words>
  <Application>Microsoft Macintosh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How do Materials move in &amp; out of the Cell? </vt:lpstr>
      <vt:lpstr>Passive Transport</vt:lpstr>
      <vt:lpstr>2 Types of Passive Transport</vt:lpstr>
      <vt:lpstr>Selectively Permeable Membrane</vt:lpstr>
      <vt:lpstr>SEMI-PERMABLE MEMBRANE</vt:lpstr>
      <vt:lpstr>Diffusion EXAMPLE 1</vt:lpstr>
      <vt:lpstr>Diffusion EXAMPLE 2</vt:lpstr>
      <vt:lpstr>DIFFUSION EXAMPLE 3</vt:lpstr>
      <vt:lpstr>Diffusion EXAMPLE 4</vt:lpstr>
      <vt:lpstr>Osmosis EXAMPLE 1</vt:lpstr>
      <vt:lpstr>OSMOSIS EXAMPLE 2</vt:lpstr>
      <vt:lpstr>OSMOSIS EXAMPLE 3</vt:lpstr>
      <vt:lpstr>OSMOSIS EXAMPLE 4</vt:lpstr>
      <vt:lpstr>OSMOSIS Example 5</vt:lpstr>
      <vt:lpstr>Osmosis in Plant &amp; Animal Cells</vt:lpstr>
      <vt:lpstr>Osmosis in Plant &amp; Animal Cells</vt:lpstr>
      <vt:lpstr>Osmosis in Plant &amp; Animal Cells</vt:lpstr>
      <vt:lpstr>OSMOSIS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Permeable Membrane</dc:title>
  <dc:creator>Teacher School</dc:creator>
  <cp:lastModifiedBy>Teacher ICSD</cp:lastModifiedBy>
  <cp:revision>18</cp:revision>
  <cp:lastPrinted>2012-04-09T15:20:42Z</cp:lastPrinted>
  <dcterms:created xsi:type="dcterms:W3CDTF">2012-11-27T15:39:54Z</dcterms:created>
  <dcterms:modified xsi:type="dcterms:W3CDTF">2015-02-10T17:29:21Z</dcterms:modified>
</cp:coreProperties>
</file>