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sldIdLst>
    <p:sldId id="256" r:id="rId2"/>
    <p:sldId id="258" r:id="rId3"/>
    <p:sldId id="271" r:id="rId4"/>
    <p:sldId id="262" r:id="rId5"/>
    <p:sldId id="264" r:id="rId6"/>
    <p:sldId id="268" r:id="rId7"/>
    <p:sldId id="267" r:id="rId8"/>
    <p:sldId id="259" r:id="rId9"/>
    <p:sldId id="272" r:id="rId10"/>
    <p:sldId id="269" r:id="rId11"/>
    <p:sldId id="270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899" autoAdjust="0"/>
    <p:restoredTop sz="98910" autoAdjust="0"/>
  </p:normalViewPr>
  <p:slideViewPr>
    <p:cSldViewPr snapToGrid="0" snapToObjects="1">
      <p:cViewPr varScale="1">
        <p:scale>
          <a:sx n="78" d="100"/>
          <a:sy n="78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62BCFED-B462-D247-A339-897D9CAE9172}" type="datetimeFigureOut">
              <a:rPr lang="en-US" smtClean="0"/>
              <a:pPr/>
              <a:t>2/28/17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33DD9A7-FEDA-F441-9C52-9F9FFF518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Sexual Reproduction in Plants  </a:t>
            </a:r>
            <a:r>
              <a:rPr lang="en-US" dirty="0" smtClean="0">
                <a:solidFill>
                  <a:srgbClr val="3366FF"/>
                </a:solidFill>
              </a:rPr>
              <a:t>Pollination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2838953" cy="762000"/>
          </a:xfrm>
        </p:spPr>
        <p:txBody>
          <a:bodyPr/>
          <a:lstStyle/>
          <a:p>
            <a:r>
              <a:rPr lang="en-US" dirty="0" smtClean="0"/>
              <a:t>Flowering Plants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16258" y="1828799"/>
            <a:ext cx="3733800" cy="4060826"/>
          </a:xfrm>
        </p:spPr>
        <p:txBody>
          <a:bodyPr/>
          <a:lstStyle/>
          <a:p>
            <a:r>
              <a:rPr lang="en-US" dirty="0" smtClean="0"/>
              <a:t>Plants can’t move to find mates so they use an external source for pollination (wind, bee, bat, butterfly, etc.</a:t>
            </a:r>
          </a:p>
          <a:p>
            <a:r>
              <a:rPr lang="en-US" dirty="0" smtClean="0"/>
              <a:t>Pollen grains (sperm cell) is delivered to the Ovule (egg cell)</a:t>
            </a:r>
            <a:endParaRPr lang="en-US" dirty="0"/>
          </a:p>
        </p:txBody>
      </p:sp>
      <p:pic>
        <p:nvPicPr>
          <p:cNvPr id="7" name="Content Placeholder 6" descr="pollination.png"/>
          <p:cNvPicPr>
            <a:picLocks noGrp="1" noChangeAspect="1"/>
          </p:cNvPicPr>
          <p:nvPr>
            <p:ph sz="half" idx="4"/>
          </p:nvPr>
        </p:nvPicPr>
        <p:blipFill>
          <a:blip r:embed="rId2"/>
          <a:srcRect t="-19407" b="-19407"/>
          <a:stretch>
            <a:fillRect/>
          </a:stretch>
        </p:blipFill>
        <p:spPr>
          <a:xfrm>
            <a:off x="4852896" y="835862"/>
            <a:ext cx="3833904" cy="3990391"/>
          </a:xfrm>
        </p:spPr>
      </p:pic>
      <p:pic>
        <p:nvPicPr>
          <p:cNvPr id="6" name="Picture 5" descr="plant reprod parts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3753353" y="4213379"/>
            <a:ext cx="4933447" cy="2316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635" y="0"/>
            <a:ext cx="8281044" cy="1143000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/>
              <a:t>Sexual Reproduction in Animals</a:t>
            </a:r>
            <a:endParaRPr lang="en-US" b="1" i="1" dirty="0"/>
          </a:p>
        </p:txBody>
      </p:sp>
      <p:pic>
        <p:nvPicPr>
          <p:cNvPr id="7" name="Content Placeholder 6" descr="sexual repro diagram mouse.jpg"/>
          <p:cNvPicPr>
            <a:picLocks noGrp="1"/>
          </p:cNvPicPr>
          <p:nvPr>
            <p:ph sz="half" idx="2"/>
          </p:nvPr>
        </p:nvPicPr>
        <p:blipFill>
          <a:blip r:embed="rId2"/>
          <a:srcRect t="-56213" b="-56213"/>
          <a:stretch>
            <a:fillRect/>
          </a:stretch>
        </p:blipFill>
        <p:spPr>
          <a:xfrm>
            <a:off x="405756" y="434069"/>
            <a:ext cx="8436923" cy="5361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Comparing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914400" y="1282066"/>
          <a:ext cx="7772400" cy="4759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901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75909" marR="17590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ASEXUAL</a:t>
                      </a:r>
                      <a:r>
                        <a:rPr lang="en-US" baseline="0" dirty="0" smtClean="0"/>
                        <a:t> REPRODUCTION </a:t>
                      </a:r>
                      <a:endParaRPr lang="en-US" dirty="0"/>
                    </a:p>
                  </a:txBody>
                  <a:tcPr marL="175909" marR="17590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SEXUAL REPRODUCTION</a:t>
                      </a:r>
                      <a:endParaRPr lang="en-US" dirty="0"/>
                    </a:p>
                  </a:txBody>
                  <a:tcPr marL="175909" marR="175909"/>
                </a:tc>
              </a:tr>
              <a:tr h="1577825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</a:t>
                      </a:r>
                      <a:endParaRPr lang="en-US" dirty="0"/>
                    </a:p>
                  </a:txBody>
                  <a:tcPr marL="175909" marR="175909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Only</a:t>
                      </a:r>
                      <a:r>
                        <a:rPr lang="en-US" baseline="0" dirty="0" smtClean="0"/>
                        <a:t> one parent is needed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Lots of offspring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Happens quickly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Fast &amp; less Energy needed</a:t>
                      </a:r>
                      <a:endParaRPr lang="en-US" dirty="0"/>
                    </a:p>
                  </a:txBody>
                  <a:tcPr marL="175909" marR="175909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Genetic variation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More</a:t>
                      </a:r>
                      <a:r>
                        <a:rPr lang="en-US" baseline="0" dirty="0" smtClean="0"/>
                        <a:t> likely to survive a changing environment</a:t>
                      </a:r>
                      <a:endParaRPr lang="en-US" dirty="0"/>
                    </a:p>
                  </a:txBody>
                  <a:tcPr marL="175909" marR="175909"/>
                </a:tc>
              </a:tr>
              <a:tr h="2120265"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</a:t>
                      </a:r>
                      <a:endParaRPr lang="en-US" dirty="0"/>
                    </a:p>
                  </a:txBody>
                  <a:tcPr marL="175909" marR="175909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No genetic</a:t>
                      </a:r>
                      <a:r>
                        <a:rPr lang="en-US" baseline="0" dirty="0" smtClean="0"/>
                        <a:t> variation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aseline="0" dirty="0" smtClean="0"/>
                        <a:t>(except with mutations)</a:t>
                      </a:r>
                    </a:p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baseline="0" dirty="0" smtClean="0"/>
                        <a:t>2.  Less likely to survive a changing environment</a:t>
                      </a:r>
                      <a:endParaRPr lang="en-US" dirty="0"/>
                    </a:p>
                  </a:txBody>
                  <a:tcPr marL="175909" marR="175909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Takes time &amp; Energy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More than one parent needed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Produces fewer offspring</a:t>
                      </a:r>
                      <a:endParaRPr lang="en-US" dirty="0"/>
                    </a:p>
                  </a:txBody>
                  <a:tcPr marL="175909" marR="17590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"/>
            <a:ext cx="7772400" cy="921633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/>
              <a:t>Asexual Reproduction</a:t>
            </a:r>
            <a:endParaRPr lang="en-US" b="1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745727"/>
            <a:ext cx="8229600" cy="757237"/>
          </a:xfrm>
        </p:spPr>
        <p:txBody>
          <a:bodyPr>
            <a:normAutofit fontScale="25000" lnSpcReduction="20000"/>
          </a:bodyPr>
          <a:lstStyle/>
          <a:p>
            <a:r>
              <a:rPr lang="en-US" dirty="0" smtClean="0"/>
              <a:t>      </a:t>
            </a:r>
          </a:p>
          <a:p>
            <a:endParaRPr lang="en-US" dirty="0"/>
          </a:p>
          <a:p>
            <a:pPr algn="ctr"/>
            <a:r>
              <a:rPr lang="en-US" sz="7385" dirty="0" smtClean="0"/>
              <a:t> </a:t>
            </a:r>
            <a:r>
              <a:rPr lang="en-US" sz="11200" dirty="0" smtClean="0"/>
              <a:t>Reproduction of offspring from one parent!</a:t>
            </a:r>
          </a:p>
          <a:p>
            <a:pPr algn="ctr"/>
            <a:endParaRPr lang="en-US" sz="432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8810" y="1502964"/>
            <a:ext cx="8447989" cy="5572125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endParaRPr lang="en-US" sz="3200" b="1" dirty="0" smtClean="0">
              <a:solidFill>
                <a:schemeClr val="accent1"/>
              </a:solidFill>
            </a:endParaRP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	1   One parent </a:t>
            </a:r>
            <a:r>
              <a:rPr lang="en-US" sz="3200" dirty="0" smtClean="0"/>
              <a:t>passes copies of all its </a:t>
            </a:r>
          </a:p>
          <a:p>
            <a:pPr marL="514350" indent="-514350">
              <a:buNone/>
            </a:pPr>
            <a:r>
              <a:rPr lang="en-US" sz="3200" dirty="0" smtClean="0"/>
              <a:t>          genes to each offspring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	2  </a:t>
            </a:r>
            <a:r>
              <a:rPr lang="en-US" sz="3200" dirty="0" smtClean="0"/>
              <a:t>Offspring are </a:t>
            </a:r>
            <a:r>
              <a:rPr lang="en-US" sz="3200" u="sng" dirty="0" smtClean="0"/>
              <a:t>clones</a:t>
            </a:r>
            <a:r>
              <a:rPr lang="en-US" sz="3200" dirty="0" smtClean="0"/>
              <a:t> (identical) to each </a:t>
            </a:r>
          </a:p>
          <a:p>
            <a:pPr marL="514350" indent="-514350">
              <a:buNone/>
            </a:pPr>
            <a:r>
              <a:rPr lang="en-US" sz="3200" dirty="0" smtClean="0"/>
              <a:t>         other &amp; parent 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	3  </a:t>
            </a:r>
            <a:r>
              <a:rPr lang="en-US" sz="3200" dirty="0" smtClean="0"/>
              <a:t>Easy / Fast / Uses Less Energy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	  4  </a:t>
            </a:r>
            <a:r>
              <a:rPr lang="en-US" sz="3200" dirty="0" smtClean="0"/>
              <a:t>Produces Many offspring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	5  </a:t>
            </a:r>
            <a:r>
              <a:rPr lang="en-US" sz="3200" dirty="0" smtClean="0"/>
              <a:t>Doesn’t take much time</a:t>
            </a:r>
          </a:p>
          <a:p>
            <a:pPr marL="514350" indent="-514350">
              <a:buNone/>
            </a:pPr>
            <a:endParaRPr lang="en-US" sz="2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Asexual Reproduction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274" y="1143000"/>
            <a:ext cx="8686800" cy="2784213"/>
          </a:xfrm>
        </p:spPr>
        <p:txBody>
          <a:bodyPr/>
          <a:lstStyle/>
          <a:p>
            <a:pPr marL="514350" indent="-514350"/>
            <a:r>
              <a:rPr lang="en-US" sz="3200" dirty="0" smtClean="0"/>
              <a:t>    6  </a:t>
            </a:r>
            <a:r>
              <a:rPr lang="en-US" sz="3200" b="0" dirty="0" smtClean="0">
                <a:solidFill>
                  <a:schemeClr val="tx1"/>
                </a:solidFill>
              </a:rPr>
              <a:t>No Genetic Variety = Not a good chance</a:t>
            </a:r>
          </a:p>
          <a:p>
            <a:pPr marL="514350" indent="-514350"/>
            <a:r>
              <a:rPr lang="en-US" sz="3200" b="0" dirty="0" smtClean="0">
                <a:solidFill>
                  <a:schemeClr val="tx1"/>
                </a:solidFill>
              </a:rPr>
              <a:t>        of surviving in a changing environment.</a:t>
            </a:r>
          </a:p>
          <a:p>
            <a:pPr marL="514350" indent="-514350"/>
            <a:r>
              <a:rPr lang="en-US" sz="3200" dirty="0" smtClean="0"/>
              <a:t>    7  </a:t>
            </a:r>
            <a:r>
              <a:rPr lang="en-US" sz="3200" b="0" dirty="0" smtClean="0">
                <a:solidFill>
                  <a:schemeClr val="tx1"/>
                </a:solidFill>
              </a:rPr>
              <a:t>Single celled organisms, bacteria, fungi,</a:t>
            </a:r>
          </a:p>
          <a:p>
            <a:pPr marL="514350" indent="-514350"/>
            <a:r>
              <a:rPr lang="en-US" sz="3200" b="0" dirty="0" smtClean="0">
                <a:solidFill>
                  <a:schemeClr val="tx1"/>
                </a:solidFill>
              </a:rPr>
              <a:t>        many non-flowering plants.</a:t>
            </a:r>
          </a:p>
          <a:p>
            <a:endParaRPr lang="en-US" dirty="0"/>
          </a:p>
        </p:txBody>
      </p:sp>
      <p:pic>
        <p:nvPicPr>
          <p:cNvPr id="7" name="Picture 6" descr="Screen shot 2012-04-16 at 8.57.5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802" y="3627485"/>
            <a:ext cx="5397068" cy="2731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s-1.jpe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rcRect t="-6357" b="-6357"/>
          <a:stretch>
            <a:fillRect/>
          </a:stretch>
        </p:blipFill>
        <p:spPr>
          <a:xfrm>
            <a:off x="4739317" y="1130135"/>
            <a:ext cx="3490283" cy="3403917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0889" y="265566"/>
            <a:ext cx="8555008" cy="864569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Three types of Asexual Reproduction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0889" y="1416050"/>
            <a:ext cx="4040188" cy="3941763"/>
          </a:xfrm>
        </p:spPr>
        <p:txBody>
          <a:bodyPr/>
          <a:lstStyle/>
          <a:p>
            <a:pPr marL="852678" indent="-742950">
              <a:buFont typeface="+mj-lt"/>
              <a:buAutoNum type="arabicPeriod"/>
            </a:pPr>
            <a:r>
              <a:rPr lang="en-US" sz="3900" dirty="0" smtClean="0"/>
              <a:t>Fission</a:t>
            </a:r>
          </a:p>
          <a:p>
            <a:pPr lvl="1"/>
            <a:r>
              <a:rPr lang="en-US" sz="3100" dirty="0" smtClean="0"/>
              <a:t>Cell splits in half!</a:t>
            </a:r>
          </a:p>
          <a:p>
            <a:pPr lvl="1"/>
            <a:r>
              <a:rPr lang="en-US" sz="3100" dirty="0" smtClean="0"/>
              <a:t>Ex – amoebas &amp; bacteria </a:t>
            </a:r>
          </a:p>
        </p:txBody>
      </p:sp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4837946"/>
            <a:ext cx="2370138" cy="1781929"/>
          </a:xfrm>
          <a:prstGeom prst="rect">
            <a:avLst/>
          </a:prstGeom>
        </p:spPr>
      </p:pic>
      <p:pic>
        <p:nvPicPr>
          <p:cNvPr id="7" name="Picture 6" descr="fissi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19" y="3709492"/>
            <a:ext cx="2240858" cy="2910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5981"/>
            <a:ext cx="4585400" cy="546860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3200" b="1" u="sng" dirty="0" smtClean="0"/>
              <a:t>Fragmentation</a:t>
            </a:r>
          </a:p>
          <a:p>
            <a:pPr marL="1206500" lvl="2" indent="-514350">
              <a:buFont typeface="+mj-lt"/>
              <a:buAutoNum type="alphaUcPeriod"/>
            </a:pPr>
            <a:r>
              <a:rPr lang="en-US" sz="3000" dirty="0" smtClean="0"/>
              <a:t>The body breaks into several pieces (fragments)</a:t>
            </a:r>
          </a:p>
          <a:p>
            <a:pPr marL="1206500" lvl="2" indent="-514350">
              <a:buFont typeface="+mj-lt"/>
              <a:buAutoNum type="alphaUcPeriod"/>
            </a:pPr>
            <a:r>
              <a:rPr lang="en-US" sz="3000" dirty="0" smtClean="0"/>
              <a:t>Each fragment later develops into complete adults (missing parts are re-grown)</a:t>
            </a:r>
          </a:p>
          <a:p>
            <a:pPr marL="1206500" lvl="2" indent="-514350">
              <a:buFont typeface="+mj-lt"/>
              <a:buAutoNum type="alphaUcPeriod"/>
            </a:pPr>
            <a:r>
              <a:rPr lang="en-US" sz="3000" dirty="0" smtClean="0"/>
              <a:t>Ex: Fungi, Moss,</a:t>
            </a:r>
          </a:p>
          <a:p>
            <a:pPr marL="1206500" lvl="2" indent="-514350">
              <a:buNone/>
            </a:pPr>
            <a:r>
              <a:rPr lang="en-US" sz="3000" dirty="0" smtClean="0"/>
              <a:t>        Sea Stars, planarians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21" y="274638"/>
            <a:ext cx="8258579" cy="71134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Three types of asexual reproduction</a:t>
            </a:r>
            <a:endParaRPr lang="en-US" b="1" dirty="0"/>
          </a:p>
        </p:txBody>
      </p:sp>
      <p:pic>
        <p:nvPicPr>
          <p:cNvPr id="8" name="Picture 7" descr="regen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847" y="985981"/>
            <a:ext cx="4081449" cy="4687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079500"/>
          </a:xfrm>
        </p:spPr>
        <p:txBody>
          <a:bodyPr/>
          <a:lstStyle/>
          <a:p>
            <a:r>
              <a:rPr lang="en-US" dirty="0" smtClean="0"/>
              <a:t>Examples of Fragmentation</a:t>
            </a:r>
            <a:endParaRPr lang="en-US" dirty="0"/>
          </a:p>
        </p:txBody>
      </p:sp>
      <p:pic>
        <p:nvPicPr>
          <p:cNvPr id="4" name="Content Placeholder 3" descr="Frag1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681" r="-681"/>
          <a:stretch>
            <a:fillRect/>
          </a:stretch>
        </p:blipFill>
        <p:spPr>
          <a:xfrm>
            <a:off x="533112" y="1079500"/>
            <a:ext cx="3598484" cy="2116755"/>
          </a:xfrm>
        </p:spPr>
      </p:pic>
      <p:pic>
        <p:nvPicPr>
          <p:cNvPr id="6" name="Picture 5" descr="fragsta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1098" y="1417638"/>
            <a:ext cx="2671977" cy="2218451"/>
          </a:xfrm>
          <a:prstGeom prst="rect">
            <a:avLst/>
          </a:prstGeom>
        </p:spPr>
      </p:pic>
      <p:pic>
        <p:nvPicPr>
          <p:cNvPr id="8" name="Picture 7" descr="root fragmentation.gif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4051647"/>
            <a:ext cx="3635699" cy="2361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43867" y="4523461"/>
            <a:ext cx="1999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Root Fragmentation</a:t>
            </a:r>
            <a:endParaRPr lang="en-US" dirty="0"/>
          </a:p>
        </p:txBody>
      </p:sp>
      <p:pic>
        <p:nvPicPr>
          <p:cNvPr id="11" name="Picture 10" descr="aspen tree roo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772" y="3636089"/>
            <a:ext cx="3206212" cy="240465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3112" y="6051862"/>
            <a:ext cx="4153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Aspen Tree Root starting shoots (new trees)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05" y="1417638"/>
            <a:ext cx="1680456" cy="20623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794" y="1063255"/>
            <a:ext cx="4841746" cy="5410200"/>
          </a:xfrm>
        </p:spPr>
        <p:txBody>
          <a:bodyPr>
            <a:normAutofit fontScale="475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6737" b="1" u="sng" dirty="0" smtClean="0"/>
              <a:t>Budding 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sz="6526" dirty="0" smtClean="0"/>
              <a:t>Offspring grows &amp; splits off from parent.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sz="6526" dirty="0" smtClean="0"/>
              <a:t>The bud may break from the parent and become an independent organism or it may remain attached to the parent</a:t>
            </a:r>
          </a:p>
          <a:p>
            <a:pPr marL="800100" lvl="1" indent="-457200">
              <a:buFont typeface="+mj-lt"/>
              <a:buAutoNum type="alphaUcPeriod"/>
            </a:pPr>
            <a:r>
              <a:rPr lang="en-US" sz="6526" b="1" dirty="0" smtClean="0"/>
              <a:t>Example – Hydra &amp; Yeast, Clipping from a house plant</a:t>
            </a:r>
            <a:endParaRPr lang="en-US" sz="6526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57" y="354492"/>
            <a:ext cx="8479824" cy="7087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Three types of Asexual Reproduction</a:t>
            </a:r>
            <a:endParaRPr lang="en-US" b="1" dirty="0"/>
          </a:p>
        </p:txBody>
      </p:sp>
      <p:pic>
        <p:nvPicPr>
          <p:cNvPr id="6" name="Picture 5" descr="budd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622" y="3658376"/>
            <a:ext cx="2673359" cy="1899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90173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Sexual Reproduction</a:t>
            </a:r>
            <a:endParaRPr lang="en-US" sz="4400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08" y="1052827"/>
            <a:ext cx="8229600" cy="1201340"/>
          </a:xfrm>
        </p:spPr>
        <p:txBody>
          <a:bodyPr/>
          <a:lstStyle/>
          <a:p>
            <a:r>
              <a:rPr lang="en-US" sz="3200" dirty="0" smtClean="0"/>
              <a:t>  1  Formation of offspring from TWO </a:t>
            </a:r>
          </a:p>
          <a:p>
            <a:r>
              <a:rPr lang="en-US" sz="3200" dirty="0" smtClean="0"/>
              <a:t>      Parents!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08" y="2254167"/>
            <a:ext cx="4789871" cy="5715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 2  </a:t>
            </a:r>
            <a:r>
              <a:rPr lang="en-US" sz="3200" dirty="0" smtClean="0"/>
              <a:t>The combination of an egg cell &amp; sperm cell or (gamete cells) = Fertilization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 3  </a:t>
            </a:r>
            <a:r>
              <a:rPr lang="en-US" sz="3200" dirty="0" smtClean="0"/>
              <a:t>Produces fewer offspring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 4  </a:t>
            </a:r>
            <a:r>
              <a:rPr lang="en-US" sz="3200" dirty="0" smtClean="0"/>
              <a:t>Harder (More energy &amp; time to select mate)</a:t>
            </a:r>
          </a:p>
          <a:p>
            <a:pPr>
              <a:buNone/>
            </a:pPr>
            <a:endParaRPr lang="en-US" sz="3100" b="1" dirty="0" smtClean="0"/>
          </a:p>
        </p:txBody>
      </p:sp>
      <p:pic>
        <p:nvPicPr>
          <p:cNvPr id="7" name="Picture 6" descr="egg &amp; sper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528" y="2360782"/>
            <a:ext cx="3071780" cy="2459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83433" y="4266168"/>
            <a:ext cx="14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Egg Cell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2875" y="2360782"/>
            <a:ext cx="149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Sperm Cell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9173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Sexual Reproduction</a:t>
            </a:r>
            <a:endParaRPr lang="en-US" sz="44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4812" y="1143000"/>
            <a:ext cx="8889188" cy="3352405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 5  </a:t>
            </a:r>
            <a:r>
              <a:rPr lang="en-US" sz="3200" dirty="0" smtClean="0"/>
              <a:t>Offspring have a mixture of traits from both parents this creates </a:t>
            </a:r>
            <a:r>
              <a:rPr lang="en-US" sz="3200" b="1" dirty="0" smtClean="0"/>
              <a:t>Genetic Variation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 6  </a:t>
            </a:r>
            <a:r>
              <a:rPr lang="en-US" sz="3200" dirty="0" smtClean="0"/>
              <a:t>Genetic Variation increases survival in a changing environment</a:t>
            </a:r>
          </a:p>
          <a:p>
            <a:pPr marL="514350" indent="-514350">
              <a:buNone/>
            </a:pPr>
            <a:r>
              <a:rPr lang="en-US" sz="3200" b="1" dirty="0" smtClean="0">
                <a:solidFill>
                  <a:schemeClr val="accent1"/>
                </a:solidFill>
              </a:rPr>
              <a:t>  7  </a:t>
            </a:r>
            <a:r>
              <a:rPr lang="en-US" sz="3200" dirty="0" smtClean="0"/>
              <a:t>Occurs in almost ALL flowering plants &amp; animals</a:t>
            </a:r>
            <a:endParaRPr lang="en-US" sz="3000" dirty="0" smtClean="0"/>
          </a:p>
          <a:p>
            <a:pPr lvl="1">
              <a:buNone/>
            </a:pPr>
            <a:endParaRPr lang="en-US" sz="30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Screen shot 2012-04-16 at 9.13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782" y="3760097"/>
            <a:ext cx="5430194" cy="261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777</TotalTime>
  <Words>368</Words>
  <Application>Microsoft Macintosh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Equity</vt:lpstr>
      <vt:lpstr>Asexual Vs. Sexual Reproduction</vt:lpstr>
      <vt:lpstr>Asexual Reproduction</vt:lpstr>
      <vt:lpstr>Asexual Reproduction</vt:lpstr>
      <vt:lpstr>Three types of Asexual Reproduction</vt:lpstr>
      <vt:lpstr>Three types of asexual reproduction</vt:lpstr>
      <vt:lpstr>Examples of Fragmentation</vt:lpstr>
      <vt:lpstr>Three types of Asexual Reproduction</vt:lpstr>
      <vt:lpstr>Sexual Reproduction</vt:lpstr>
      <vt:lpstr>Sexual Reproduction</vt:lpstr>
      <vt:lpstr>Sexual Reproduction in Plants  Pollination</vt:lpstr>
      <vt:lpstr>Sexual Reproduction in Animals</vt:lpstr>
      <vt:lpstr>Comparing 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Asexual Vs. Sexual Reproduction</dc:title>
  <dc:creator>Teacher ICSD</dc:creator>
  <cp:lastModifiedBy>Teacher ICSD</cp:lastModifiedBy>
  <cp:revision>26</cp:revision>
  <dcterms:created xsi:type="dcterms:W3CDTF">2012-12-04T15:03:48Z</dcterms:created>
  <dcterms:modified xsi:type="dcterms:W3CDTF">2017-02-28T17:49:15Z</dcterms:modified>
</cp:coreProperties>
</file>